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32"/>
  </p:notesMasterIdLst>
  <p:sldIdLst>
    <p:sldId id="263" r:id="rId2"/>
    <p:sldId id="287" r:id="rId3"/>
    <p:sldId id="311" r:id="rId4"/>
    <p:sldId id="288" r:id="rId5"/>
    <p:sldId id="304" r:id="rId6"/>
    <p:sldId id="290" r:id="rId7"/>
    <p:sldId id="289" r:id="rId8"/>
    <p:sldId id="309" r:id="rId9"/>
    <p:sldId id="310" r:id="rId10"/>
    <p:sldId id="291" r:id="rId11"/>
    <p:sldId id="292" r:id="rId12"/>
    <p:sldId id="293" r:id="rId13"/>
    <p:sldId id="295" r:id="rId14"/>
    <p:sldId id="294" r:id="rId15"/>
    <p:sldId id="278" r:id="rId16"/>
    <p:sldId id="296" r:id="rId17"/>
    <p:sldId id="297" r:id="rId18"/>
    <p:sldId id="298" r:id="rId19"/>
    <p:sldId id="299" r:id="rId20"/>
    <p:sldId id="301" r:id="rId21"/>
    <p:sldId id="286" r:id="rId22"/>
    <p:sldId id="281" r:id="rId23"/>
    <p:sldId id="307" r:id="rId24"/>
    <p:sldId id="308" r:id="rId25"/>
    <p:sldId id="305" r:id="rId26"/>
    <p:sldId id="306" r:id="rId27"/>
    <p:sldId id="312" r:id="rId28"/>
    <p:sldId id="256" r:id="rId29"/>
    <p:sldId id="276" r:id="rId30"/>
    <p:sldId id="258" r:id="rId31"/>
  </p:sldIdLst>
  <p:sldSz cx="16256000" cy="12192000"/>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68" autoAdjust="0"/>
    <p:restoredTop sz="94658"/>
  </p:normalViewPr>
  <p:slideViewPr>
    <p:cSldViewPr snapToGrid="0">
      <p:cViewPr varScale="1">
        <p:scale>
          <a:sx n="57" d="100"/>
          <a:sy n="57" d="100"/>
        </p:scale>
        <p:origin x="168" y="480"/>
      </p:cViewPr>
      <p:guideLst/>
    </p:cSldViewPr>
  </p:slideViewPr>
  <p:notesTextViewPr>
    <p:cViewPr>
      <p:scale>
        <a:sx n="3" d="2"/>
        <a:sy n="3" d="2"/>
      </p:scale>
      <p:origin x="0" y="0"/>
    </p:cViewPr>
  </p:notesTextViewPr>
  <p:notesViewPr>
    <p:cSldViewPr snapToGrid="0">
      <p:cViewPr varScale="1">
        <p:scale>
          <a:sx n="84" d="100"/>
          <a:sy n="84" d="100"/>
        </p:scale>
        <p:origin x="3846"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469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022725" y="0"/>
            <a:ext cx="3078163" cy="469900"/>
          </a:xfrm>
          <a:prstGeom prst="rect">
            <a:avLst/>
          </a:prstGeom>
        </p:spPr>
        <p:txBody>
          <a:bodyPr vert="horz" lIns="91440" tIns="45720" rIns="91440" bIns="45720" rtlCol="0"/>
          <a:lstStyle>
            <a:lvl1pPr algn="r">
              <a:defRPr sz="1200"/>
            </a:lvl1pPr>
          </a:lstStyle>
          <a:p>
            <a:fld id="{FEC91803-C709-4F34-A738-0B996A21B868}" type="datetimeFigureOut">
              <a:rPr lang="en-US" smtClean="0"/>
              <a:t>12/4/24</a:t>
            </a:fld>
            <a:endParaRPr lang="en-US"/>
          </a:p>
        </p:txBody>
      </p:sp>
      <p:sp>
        <p:nvSpPr>
          <p:cNvPr id="4" name="Slide Image Placeholder 3"/>
          <p:cNvSpPr>
            <a:spLocks noGrp="1" noRot="1" noChangeAspect="1"/>
          </p:cNvSpPr>
          <p:nvPr>
            <p:ph type="sldImg" idx="2"/>
          </p:nvPr>
        </p:nvSpPr>
        <p:spPr>
          <a:xfrm>
            <a:off x="1438275" y="1173163"/>
            <a:ext cx="4225925" cy="31686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9613" y="4518025"/>
            <a:ext cx="5683250" cy="369728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8575"/>
            <a:ext cx="3078163" cy="469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022725" y="8918575"/>
            <a:ext cx="3078163" cy="469900"/>
          </a:xfrm>
          <a:prstGeom prst="rect">
            <a:avLst/>
          </a:prstGeom>
        </p:spPr>
        <p:txBody>
          <a:bodyPr vert="horz" lIns="91440" tIns="45720" rIns="91440" bIns="45720" rtlCol="0" anchor="b"/>
          <a:lstStyle>
            <a:lvl1pPr algn="r">
              <a:defRPr sz="1200"/>
            </a:lvl1pPr>
          </a:lstStyle>
          <a:p>
            <a:fld id="{E43D4DA8-2230-490F-AB5F-3457389021ED}" type="slidenum">
              <a:rPr lang="en-US" smtClean="0"/>
              <a:t>‹#›</a:t>
            </a:fld>
            <a:endParaRPr lang="en-US"/>
          </a:p>
        </p:txBody>
      </p:sp>
    </p:spTree>
    <p:extLst>
      <p:ext uri="{BB962C8B-B14F-4D97-AF65-F5344CB8AC3E}">
        <p14:creationId xmlns:p14="http://schemas.microsoft.com/office/powerpoint/2010/main" val="1444605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E43D4DA8-2230-490F-AB5F-3457389021ED}" type="slidenum">
              <a:rPr lang="en-US" smtClean="0"/>
              <a:t>1</a:t>
            </a:fld>
            <a:endParaRPr lang="en-US"/>
          </a:p>
        </p:txBody>
      </p:sp>
      <p:sp>
        <p:nvSpPr>
          <p:cNvPr id="6" name="Notes Placeholder 5">
            <a:extLst>
              <a:ext uri="{FF2B5EF4-FFF2-40B4-BE49-F238E27FC236}">
                <a16:creationId xmlns:a16="http://schemas.microsoft.com/office/drawing/2014/main" id="{AE8B4C57-975F-4CB5-8798-898294D032F1}"/>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9217728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E43D4DA8-2230-490F-AB5F-3457389021ED}" type="slidenum">
              <a:rPr lang="en-US" smtClean="0"/>
              <a:t>22</a:t>
            </a:fld>
            <a:endParaRPr lang="en-US"/>
          </a:p>
        </p:txBody>
      </p:sp>
      <p:sp>
        <p:nvSpPr>
          <p:cNvPr id="6" name="Notes Placeholder 5">
            <a:extLst>
              <a:ext uri="{FF2B5EF4-FFF2-40B4-BE49-F238E27FC236}">
                <a16:creationId xmlns:a16="http://schemas.microsoft.com/office/drawing/2014/main" id="{A6FA9225-1190-4FC0-8E5A-2050CC9E239C}"/>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2743907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E43D4DA8-2230-490F-AB5F-3457389021ED}" type="slidenum">
              <a:rPr lang="en-US" smtClean="0"/>
              <a:t>29</a:t>
            </a:fld>
            <a:endParaRPr lang="en-US"/>
          </a:p>
        </p:txBody>
      </p:sp>
      <p:sp>
        <p:nvSpPr>
          <p:cNvPr id="6" name="Notes Placeholder 5">
            <a:extLst>
              <a:ext uri="{FF2B5EF4-FFF2-40B4-BE49-F238E27FC236}">
                <a16:creationId xmlns:a16="http://schemas.microsoft.com/office/drawing/2014/main" id="{F06539EB-844D-4544-B37D-16BEC283128D}"/>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914334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43D4DA8-2230-490F-AB5F-3457389021ED}" type="slidenum">
              <a:rPr lang="en-US" smtClean="0"/>
              <a:t>30</a:t>
            </a:fld>
            <a:endParaRPr lang="en-US"/>
          </a:p>
        </p:txBody>
      </p:sp>
    </p:spTree>
    <p:extLst>
      <p:ext uri="{BB962C8B-B14F-4D97-AF65-F5344CB8AC3E}">
        <p14:creationId xmlns:p14="http://schemas.microsoft.com/office/powerpoint/2010/main" val="40419925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60D3DD-7504-F2B9-21DF-EB8C6B2A7E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2EB5BD-4741-90FA-78FE-36B8A748B41E}"/>
              </a:ext>
            </a:extLst>
          </p:cNvPr>
          <p:cNvSpPr>
            <a:spLocks noGrp="1" noRot="1" noChangeAspect="1"/>
          </p:cNvSpPr>
          <p:nvPr>
            <p:ph type="sldImg"/>
          </p:nvPr>
        </p:nvSpPr>
        <p:spPr/>
      </p:sp>
      <p:sp>
        <p:nvSpPr>
          <p:cNvPr id="4" name="Slide Number Placeholder 3">
            <a:extLst>
              <a:ext uri="{FF2B5EF4-FFF2-40B4-BE49-F238E27FC236}">
                <a16:creationId xmlns:a16="http://schemas.microsoft.com/office/drawing/2014/main" id="{E546A876-B7F8-ED89-8A7A-2BC973FCFDF3}"/>
              </a:ext>
            </a:extLst>
          </p:cNvPr>
          <p:cNvSpPr>
            <a:spLocks noGrp="1"/>
          </p:cNvSpPr>
          <p:nvPr>
            <p:ph type="sldNum" sz="quarter" idx="5"/>
          </p:nvPr>
        </p:nvSpPr>
        <p:spPr/>
        <p:txBody>
          <a:bodyPr/>
          <a:lstStyle/>
          <a:p>
            <a:fld id="{E43D4DA8-2230-490F-AB5F-3457389021ED}" type="slidenum">
              <a:rPr lang="en-US" smtClean="0"/>
              <a:t>5</a:t>
            </a:fld>
            <a:endParaRPr lang="en-US"/>
          </a:p>
        </p:txBody>
      </p:sp>
      <p:sp>
        <p:nvSpPr>
          <p:cNvPr id="6" name="Notes Placeholder 5">
            <a:extLst>
              <a:ext uri="{FF2B5EF4-FFF2-40B4-BE49-F238E27FC236}">
                <a16:creationId xmlns:a16="http://schemas.microsoft.com/office/drawing/2014/main" id="{9BDBD8F7-E05F-0D15-A933-D8CC80941A68}"/>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4823207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from https://</a:t>
            </a:r>
            <a:r>
              <a:rPr lang="en-US" dirty="0" err="1"/>
              <a:t>commons.wikimedia.org</a:t>
            </a:r>
            <a:r>
              <a:rPr lang="en-US" dirty="0"/>
              <a:t>/wiki/File:Aerial_view_of_Port_Huneme,_California_%28USA%29,_13_December_2020_%28200213-N-GO110-012%29.JPG</a:t>
            </a:r>
          </a:p>
        </p:txBody>
      </p:sp>
      <p:sp>
        <p:nvSpPr>
          <p:cNvPr id="4" name="Slide Number Placeholder 3"/>
          <p:cNvSpPr>
            <a:spLocks noGrp="1"/>
          </p:cNvSpPr>
          <p:nvPr>
            <p:ph type="sldNum" sz="quarter" idx="5"/>
          </p:nvPr>
        </p:nvSpPr>
        <p:spPr/>
        <p:txBody>
          <a:bodyPr/>
          <a:lstStyle/>
          <a:p>
            <a:fld id="{E43D4DA8-2230-490F-AB5F-3457389021ED}" type="slidenum">
              <a:rPr lang="en-US" smtClean="0"/>
              <a:t>6</a:t>
            </a:fld>
            <a:endParaRPr lang="en-US"/>
          </a:p>
        </p:txBody>
      </p:sp>
    </p:spTree>
    <p:extLst>
      <p:ext uri="{BB962C8B-B14F-4D97-AF65-F5344CB8AC3E}">
        <p14:creationId xmlns:p14="http://schemas.microsoft.com/office/powerpoint/2010/main" val="5970028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E43D4DA8-2230-490F-AB5F-3457389021ED}" type="slidenum">
              <a:rPr lang="en-US" smtClean="0"/>
              <a:t>15</a:t>
            </a:fld>
            <a:endParaRPr lang="en-US"/>
          </a:p>
        </p:txBody>
      </p:sp>
      <p:sp>
        <p:nvSpPr>
          <p:cNvPr id="6" name="Notes Placeholder 5">
            <a:extLst>
              <a:ext uri="{FF2B5EF4-FFF2-40B4-BE49-F238E27FC236}">
                <a16:creationId xmlns:a16="http://schemas.microsoft.com/office/drawing/2014/main" id="{803264B4-171E-42DB-B2C8-2FA113CBE9E8}"/>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0474006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20E4A5-F724-35A1-27EE-702643C1B6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F308D0-E9B3-9EDA-FEC8-60E3C5147123}"/>
              </a:ext>
            </a:extLst>
          </p:cNvPr>
          <p:cNvSpPr>
            <a:spLocks noGrp="1" noRot="1" noChangeAspect="1"/>
          </p:cNvSpPr>
          <p:nvPr>
            <p:ph type="sldImg"/>
          </p:nvPr>
        </p:nvSpPr>
        <p:spPr/>
      </p:sp>
      <p:sp>
        <p:nvSpPr>
          <p:cNvPr id="4" name="Slide Number Placeholder 3">
            <a:extLst>
              <a:ext uri="{FF2B5EF4-FFF2-40B4-BE49-F238E27FC236}">
                <a16:creationId xmlns:a16="http://schemas.microsoft.com/office/drawing/2014/main" id="{21B19A5A-C75B-8083-1D65-E3B184531B16}"/>
              </a:ext>
            </a:extLst>
          </p:cNvPr>
          <p:cNvSpPr>
            <a:spLocks noGrp="1"/>
          </p:cNvSpPr>
          <p:nvPr>
            <p:ph type="sldNum" sz="quarter" idx="5"/>
          </p:nvPr>
        </p:nvSpPr>
        <p:spPr/>
        <p:txBody>
          <a:bodyPr/>
          <a:lstStyle/>
          <a:p>
            <a:fld id="{E43D4DA8-2230-490F-AB5F-3457389021ED}" type="slidenum">
              <a:rPr lang="en-US" smtClean="0"/>
              <a:t>16</a:t>
            </a:fld>
            <a:endParaRPr lang="en-US"/>
          </a:p>
        </p:txBody>
      </p:sp>
      <p:sp>
        <p:nvSpPr>
          <p:cNvPr id="6" name="Notes Placeholder 5">
            <a:extLst>
              <a:ext uri="{FF2B5EF4-FFF2-40B4-BE49-F238E27FC236}">
                <a16:creationId xmlns:a16="http://schemas.microsoft.com/office/drawing/2014/main" id="{70F5AD36-274A-BF07-F217-F523240FF8EB}"/>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15210033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D92155-70CC-C18C-02C3-573112486D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78E7AF-B4A3-DAFF-9B4C-9EBCD7E780CD}"/>
              </a:ext>
            </a:extLst>
          </p:cNvPr>
          <p:cNvSpPr>
            <a:spLocks noGrp="1" noRot="1" noChangeAspect="1"/>
          </p:cNvSpPr>
          <p:nvPr>
            <p:ph type="sldImg"/>
          </p:nvPr>
        </p:nvSpPr>
        <p:spPr/>
      </p:sp>
      <p:sp>
        <p:nvSpPr>
          <p:cNvPr id="4" name="Slide Number Placeholder 3">
            <a:extLst>
              <a:ext uri="{FF2B5EF4-FFF2-40B4-BE49-F238E27FC236}">
                <a16:creationId xmlns:a16="http://schemas.microsoft.com/office/drawing/2014/main" id="{1B5D819B-5BBF-B7E6-A2CC-B59CA653499C}"/>
              </a:ext>
            </a:extLst>
          </p:cNvPr>
          <p:cNvSpPr>
            <a:spLocks noGrp="1"/>
          </p:cNvSpPr>
          <p:nvPr>
            <p:ph type="sldNum" sz="quarter" idx="5"/>
          </p:nvPr>
        </p:nvSpPr>
        <p:spPr/>
        <p:txBody>
          <a:bodyPr/>
          <a:lstStyle/>
          <a:p>
            <a:fld id="{E43D4DA8-2230-490F-AB5F-3457389021ED}" type="slidenum">
              <a:rPr lang="en-US" smtClean="0"/>
              <a:t>17</a:t>
            </a:fld>
            <a:endParaRPr lang="en-US"/>
          </a:p>
        </p:txBody>
      </p:sp>
      <p:sp>
        <p:nvSpPr>
          <p:cNvPr id="6" name="Notes Placeholder 5">
            <a:extLst>
              <a:ext uri="{FF2B5EF4-FFF2-40B4-BE49-F238E27FC236}">
                <a16:creationId xmlns:a16="http://schemas.microsoft.com/office/drawing/2014/main" id="{22BEE7F5-E9F8-6CA3-B92C-FCC4CA94BF59}"/>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3842579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370030-21DC-0352-4DC0-A4422D4C67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5BB8BB-21DB-E8DD-F674-7289BFBAE38A}"/>
              </a:ext>
            </a:extLst>
          </p:cNvPr>
          <p:cNvSpPr>
            <a:spLocks noGrp="1" noRot="1" noChangeAspect="1"/>
          </p:cNvSpPr>
          <p:nvPr>
            <p:ph type="sldImg"/>
          </p:nvPr>
        </p:nvSpPr>
        <p:spPr/>
      </p:sp>
      <p:sp>
        <p:nvSpPr>
          <p:cNvPr id="4" name="Slide Number Placeholder 3">
            <a:extLst>
              <a:ext uri="{FF2B5EF4-FFF2-40B4-BE49-F238E27FC236}">
                <a16:creationId xmlns:a16="http://schemas.microsoft.com/office/drawing/2014/main" id="{6D264B90-2423-E1F2-B20D-C1A482EAD2DF}"/>
              </a:ext>
            </a:extLst>
          </p:cNvPr>
          <p:cNvSpPr>
            <a:spLocks noGrp="1"/>
          </p:cNvSpPr>
          <p:nvPr>
            <p:ph type="sldNum" sz="quarter" idx="5"/>
          </p:nvPr>
        </p:nvSpPr>
        <p:spPr/>
        <p:txBody>
          <a:bodyPr/>
          <a:lstStyle/>
          <a:p>
            <a:fld id="{E43D4DA8-2230-490F-AB5F-3457389021ED}" type="slidenum">
              <a:rPr lang="en-US" smtClean="0"/>
              <a:t>18</a:t>
            </a:fld>
            <a:endParaRPr lang="en-US"/>
          </a:p>
        </p:txBody>
      </p:sp>
      <p:sp>
        <p:nvSpPr>
          <p:cNvPr id="6" name="Notes Placeholder 5">
            <a:extLst>
              <a:ext uri="{FF2B5EF4-FFF2-40B4-BE49-F238E27FC236}">
                <a16:creationId xmlns:a16="http://schemas.microsoft.com/office/drawing/2014/main" id="{3FC3BB3E-DA2F-AEA9-3FE6-6DE3FBF09461}"/>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4941494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260E29-007D-8EDE-434A-2E7C41A484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9EA3B7-2F05-CAF4-CEB3-F47550B0C45F}"/>
              </a:ext>
            </a:extLst>
          </p:cNvPr>
          <p:cNvSpPr>
            <a:spLocks noGrp="1" noRot="1" noChangeAspect="1"/>
          </p:cNvSpPr>
          <p:nvPr>
            <p:ph type="sldImg"/>
          </p:nvPr>
        </p:nvSpPr>
        <p:spPr/>
      </p:sp>
      <p:sp>
        <p:nvSpPr>
          <p:cNvPr id="4" name="Slide Number Placeholder 3">
            <a:extLst>
              <a:ext uri="{FF2B5EF4-FFF2-40B4-BE49-F238E27FC236}">
                <a16:creationId xmlns:a16="http://schemas.microsoft.com/office/drawing/2014/main" id="{4B737357-38BF-EA6D-190B-1E0C46F235F6}"/>
              </a:ext>
            </a:extLst>
          </p:cNvPr>
          <p:cNvSpPr>
            <a:spLocks noGrp="1"/>
          </p:cNvSpPr>
          <p:nvPr>
            <p:ph type="sldNum" sz="quarter" idx="5"/>
          </p:nvPr>
        </p:nvSpPr>
        <p:spPr/>
        <p:txBody>
          <a:bodyPr/>
          <a:lstStyle/>
          <a:p>
            <a:fld id="{E43D4DA8-2230-490F-AB5F-3457389021ED}" type="slidenum">
              <a:rPr lang="en-US" smtClean="0"/>
              <a:t>19</a:t>
            </a:fld>
            <a:endParaRPr lang="en-US"/>
          </a:p>
        </p:txBody>
      </p:sp>
      <p:sp>
        <p:nvSpPr>
          <p:cNvPr id="6" name="Notes Placeholder 5">
            <a:extLst>
              <a:ext uri="{FF2B5EF4-FFF2-40B4-BE49-F238E27FC236}">
                <a16:creationId xmlns:a16="http://schemas.microsoft.com/office/drawing/2014/main" id="{6AB04D20-1702-3F69-3D52-31CD0068EAC1}"/>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9445205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B15631-C73F-8FC9-E1C9-9FD81F6ACD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16D5C5-EA15-4321-7116-9B6250487E1B}"/>
              </a:ext>
            </a:extLst>
          </p:cNvPr>
          <p:cNvSpPr>
            <a:spLocks noGrp="1" noRot="1" noChangeAspect="1"/>
          </p:cNvSpPr>
          <p:nvPr>
            <p:ph type="sldImg"/>
          </p:nvPr>
        </p:nvSpPr>
        <p:spPr/>
      </p:sp>
      <p:sp>
        <p:nvSpPr>
          <p:cNvPr id="4" name="Slide Number Placeholder 3">
            <a:extLst>
              <a:ext uri="{FF2B5EF4-FFF2-40B4-BE49-F238E27FC236}">
                <a16:creationId xmlns:a16="http://schemas.microsoft.com/office/drawing/2014/main" id="{95733942-934A-B827-5A30-683EA4D9D2CC}"/>
              </a:ext>
            </a:extLst>
          </p:cNvPr>
          <p:cNvSpPr>
            <a:spLocks noGrp="1"/>
          </p:cNvSpPr>
          <p:nvPr>
            <p:ph type="sldNum" sz="quarter" idx="5"/>
          </p:nvPr>
        </p:nvSpPr>
        <p:spPr/>
        <p:txBody>
          <a:bodyPr/>
          <a:lstStyle/>
          <a:p>
            <a:fld id="{E43D4DA8-2230-490F-AB5F-3457389021ED}" type="slidenum">
              <a:rPr lang="en-US" smtClean="0"/>
              <a:t>20</a:t>
            </a:fld>
            <a:endParaRPr lang="en-US"/>
          </a:p>
        </p:txBody>
      </p:sp>
      <p:sp>
        <p:nvSpPr>
          <p:cNvPr id="6" name="Notes Placeholder 5">
            <a:extLst>
              <a:ext uri="{FF2B5EF4-FFF2-40B4-BE49-F238E27FC236}">
                <a16:creationId xmlns:a16="http://schemas.microsoft.com/office/drawing/2014/main" id="{67DDC6BD-9230-3EED-8534-B6BF5877B6D7}"/>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8515438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1995312"/>
            <a:ext cx="13817600" cy="4244622"/>
          </a:xfrm>
        </p:spPr>
        <p:txBody>
          <a:bodyPr anchor="b"/>
          <a:lstStyle>
            <a:lvl1pPr algn="ctr">
              <a:defRPr sz="10666"/>
            </a:lvl1pPr>
          </a:lstStyle>
          <a:p>
            <a:r>
              <a:rPr lang="en-US"/>
              <a:t>Click to edit Master title style</a:t>
            </a:r>
            <a:endParaRPr lang="en-US" dirty="0"/>
          </a:p>
        </p:txBody>
      </p:sp>
      <p:sp>
        <p:nvSpPr>
          <p:cNvPr id="3" name="Subtitle 2"/>
          <p:cNvSpPr>
            <a:spLocks noGrp="1"/>
          </p:cNvSpPr>
          <p:nvPr>
            <p:ph type="subTitle" idx="1"/>
          </p:nvPr>
        </p:nvSpPr>
        <p:spPr>
          <a:xfrm>
            <a:off x="2032000" y="6403624"/>
            <a:ext cx="12192000" cy="2943577"/>
          </a:xfrm>
        </p:spPr>
        <p:txBody>
          <a:bodyPr/>
          <a:lstStyle>
            <a:lvl1pPr marL="0" indent="0" algn="ctr">
              <a:buNone/>
              <a:defRPr sz="4267"/>
            </a:lvl1pPr>
            <a:lvl2pPr marL="812790" indent="0" algn="ctr">
              <a:buNone/>
              <a:defRPr sz="3556"/>
            </a:lvl2pPr>
            <a:lvl3pPr marL="1625579" indent="0" algn="ctr">
              <a:buNone/>
              <a:defRPr sz="3200"/>
            </a:lvl3pPr>
            <a:lvl4pPr marL="2438370" indent="0" algn="ctr">
              <a:buNone/>
              <a:defRPr sz="2844"/>
            </a:lvl4pPr>
            <a:lvl5pPr marL="3251160" indent="0" algn="ctr">
              <a:buNone/>
              <a:defRPr sz="2844"/>
            </a:lvl5pPr>
            <a:lvl6pPr marL="4063949" indent="0" algn="ctr">
              <a:buNone/>
              <a:defRPr sz="2844"/>
            </a:lvl6pPr>
            <a:lvl7pPr marL="4876739" indent="0" algn="ctr">
              <a:buNone/>
              <a:defRPr sz="2844"/>
            </a:lvl7pPr>
            <a:lvl8pPr marL="5689528" indent="0" algn="ctr">
              <a:buNone/>
              <a:defRPr sz="2844"/>
            </a:lvl8pPr>
            <a:lvl9pPr marL="6502319" indent="0" algn="ctr">
              <a:buNone/>
              <a:defRPr sz="2844"/>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08CD294-51E1-46D8-8EDF-5A57AD6013C8}" type="datetimeFigureOut">
              <a:rPr lang="en-US" smtClean="0"/>
              <a:t>12/4/24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775624-D189-47CE-AF38-C934DCC40303}" type="slidenum">
              <a:rPr lang="en-US" smtClean="0"/>
              <a:t>‹#›</a:t>
            </a:fld>
            <a:endParaRPr lang="en-US"/>
          </a:p>
        </p:txBody>
      </p:sp>
    </p:spTree>
    <p:extLst>
      <p:ext uri="{BB962C8B-B14F-4D97-AF65-F5344CB8AC3E}">
        <p14:creationId xmlns:p14="http://schemas.microsoft.com/office/powerpoint/2010/main" val="36423619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08CD294-51E1-46D8-8EDF-5A57AD6013C8}" type="datetimeFigureOut">
              <a:rPr lang="en-US" smtClean="0"/>
              <a:t>12/4/24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775624-D189-47CE-AF38-C934DCC40303}" type="slidenum">
              <a:rPr lang="en-US" smtClean="0"/>
              <a:t>‹#›</a:t>
            </a:fld>
            <a:endParaRPr lang="en-US"/>
          </a:p>
        </p:txBody>
      </p:sp>
    </p:spTree>
    <p:extLst>
      <p:ext uri="{BB962C8B-B14F-4D97-AF65-F5344CB8AC3E}">
        <p14:creationId xmlns:p14="http://schemas.microsoft.com/office/powerpoint/2010/main" val="1062901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633201" y="649111"/>
            <a:ext cx="3505200" cy="1033215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17601" y="649111"/>
            <a:ext cx="10312400" cy="1033215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08CD294-51E1-46D8-8EDF-5A57AD6013C8}" type="datetimeFigureOut">
              <a:rPr lang="en-US" smtClean="0"/>
              <a:t>12/4/24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775624-D189-47CE-AF38-C934DCC40303}" type="slidenum">
              <a:rPr lang="en-US" smtClean="0"/>
              <a:t>‹#›</a:t>
            </a:fld>
            <a:endParaRPr lang="en-US"/>
          </a:p>
        </p:txBody>
      </p:sp>
    </p:spTree>
    <p:extLst>
      <p:ext uri="{BB962C8B-B14F-4D97-AF65-F5344CB8AC3E}">
        <p14:creationId xmlns:p14="http://schemas.microsoft.com/office/powerpoint/2010/main" val="5617811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8" name="Content Placeholder 7"/>
          <p:cNvSpPr>
            <a:spLocks noGrp="1"/>
          </p:cNvSpPr>
          <p:nvPr>
            <p:ph sz="quarter" idx="13"/>
          </p:nvPr>
        </p:nvSpPr>
        <p:spPr>
          <a:xfrm>
            <a:off x="6144768" y="2747264"/>
            <a:ext cx="7510272" cy="690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8"/>
          <p:cNvSpPr>
            <a:spLocks noGrp="1"/>
          </p:cNvSpPr>
          <p:nvPr>
            <p:ph type="dt" sz="half" idx="14"/>
          </p:nvPr>
        </p:nvSpPr>
        <p:spPr/>
        <p:txBody>
          <a:bodyPr/>
          <a:lstStyle/>
          <a:p>
            <a:fld id="{863542F8-D248-463A-A863-78F55AD47E5E}" type="datetimeFigureOut">
              <a:rPr lang="en-US" smtClean="0"/>
              <a:t>12/4/24</a:t>
            </a:fld>
            <a:endParaRPr lang="en-US"/>
          </a:p>
        </p:txBody>
      </p:sp>
      <p:sp>
        <p:nvSpPr>
          <p:cNvPr id="10" name="Slide Number Placeholder 9"/>
          <p:cNvSpPr>
            <a:spLocks noGrp="1"/>
          </p:cNvSpPr>
          <p:nvPr>
            <p:ph type="sldNum" sz="quarter" idx="15"/>
          </p:nvPr>
        </p:nvSpPr>
        <p:spPr/>
        <p:txBody>
          <a:bodyPr/>
          <a:lstStyle/>
          <a:p>
            <a:fld id="{9FAEC4DF-AE55-432A-9CC4-5A5F106B109A}" type="slidenum">
              <a:rPr lang="en-US" smtClean="0"/>
              <a:t>‹#›</a:t>
            </a:fld>
            <a:endParaRPr lang="en-US"/>
          </a:p>
        </p:txBody>
      </p:sp>
      <p:sp>
        <p:nvSpPr>
          <p:cNvPr id="11" name="Footer Placeholder 10"/>
          <p:cNvSpPr>
            <a:spLocks noGrp="1"/>
          </p:cNvSpPr>
          <p:nvPr>
            <p:ph type="ftr" sz="quarter" idx="16"/>
          </p:nvPr>
        </p:nvSpPr>
        <p:spPr/>
        <p:txBody>
          <a:bodyPr/>
          <a:lstStyle/>
          <a:p>
            <a:endParaRPr lang="en-US"/>
          </a:p>
        </p:txBody>
      </p:sp>
      <p:sp>
        <p:nvSpPr>
          <p:cNvPr id="12" name="Title 1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2680514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08CD294-51E1-46D8-8EDF-5A57AD6013C8}" type="datetimeFigureOut">
              <a:rPr lang="en-US" smtClean="0"/>
              <a:t>12/4/24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775624-D189-47CE-AF38-C934DCC40303}" type="slidenum">
              <a:rPr lang="en-US" smtClean="0"/>
              <a:t>‹#›</a:t>
            </a:fld>
            <a:endParaRPr lang="en-US"/>
          </a:p>
        </p:txBody>
      </p:sp>
    </p:spTree>
    <p:extLst>
      <p:ext uri="{BB962C8B-B14F-4D97-AF65-F5344CB8AC3E}">
        <p14:creationId xmlns:p14="http://schemas.microsoft.com/office/powerpoint/2010/main" val="8322694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9135" y="3039538"/>
            <a:ext cx="14020800" cy="5071532"/>
          </a:xfrm>
        </p:spPr>
        <p:txBody>
          <a:bodyPr anchor="b"/>
          <a:lstStyle>
            <a:lvl1pPr>
              <a:defRPr sz="10666"/>
            </a:lvl1pPr>
          </a:lstStyle>
          <a:p>
            <a:r>
              <a:rPr lang="en-US"/>
              <a:t>Click to edit Master title style</a:t>
            </a:r>
            <a:endParaRPr lang="en-US" dirty="0"/>
          </a:p>
        </p:txBody>
      </p:sp>
      <p:sp>
        <p:nvSpPr>
          <p:cNvPr id="3" name="Text Placeholder 2"/>
          <p:cNvSpPr>
            <a:spLocks noGrp="1"/>
          </p:cNvSpPr>
          <p:nvPr>
            <p:ph type="body" idx="1"/>
          </p:nvPr>
        </p:nvSpPr>
        <p:spPr>
          <a:xfrm>
            <a:off x="1109135" y="8159049"/>
            <a:ext cx="14020800" cy="2666999"/>
          </a:xfrm>
        </p:spPr>
        <p:txBody>
          <a:bodyPr/>
          <a:lstStyle>
            <a:lvl1pPr marL="0" indent="0">
              <a:buNone/>
              <a:defRPr sz="4267">
                <a:solidFill>
                  <a:schemeClr val="tx1"/>
                </a:solidFill>
              </a:defRPr>
            </a:lvl1pPr>
            <a:lvl2pPr marL="812790" indent="0">
              <a:buNone/>
              <a:defRPr sz="3556">
                <a:solidFill>
                  <a:schemeClr val="tx1">
                    <a:tint val="75000"/>
                  </a:schemeClr>
                </a:solidFill>
              </a:defRPr>
            </a:lvl2pPr>
            <a:lvl3pPr marL="1625579" indent="0">
              <a:buNone/>
              <a:defRPr sz="3200">
                <a:solidFill>
                  <a:schemeClr val="tx1">
                    <a:tint val="75000"/>
                  </a:schemeClr>
                </a:solidFill>
              </a:defRPr>
            </a:lvl3pPr>
            <a:lvl4pPr marL="2438370" indent="0">
              <a:buNone/>
              <a:defRPr sz="2844">
                <a:solidFill>
                  <a:schemeClr val="tx1">
                    <a:tint val="75000"/>
                  </a:schemeClr>
                </a:solidFill>
              </a:defRPr>
            </a:lvl4pPr>
            <a:lvl5pPr marL="3251160" indent="0">
              <a:buNone/>
              <a:defRPr sz="2844">
                <a:solidFill>
                  <a:schemeClr val="tx1">
                    <a:tint val="75000"/>
                  </a:schemeClr>
                </a:solidFill>
              </a:defRPr>
            </a:lvl5pPr>
            <a:lvl6pPr marL="4063949" indent="0">
              <a:buNone/>
              <a:defRPr sz="2844">
                <a:solidFill>
                  <a:schemeClr val="tx1">
                    <a:tint val="75000"/>
                  </a:schemeClr>
                </a:solidFill>
              </a:defRPr>
            </a:lvl6pPr>
            <a:lvl7pPr marL="4876739" indent="0">
              <a:buNone/>
              <a:defRPr sz="2844">
                <a:solidFill>
                  <a:schemeClr val="tx1">
                    <a:tint val="75000"/>
                  </a:schemeClr>
                </a:solidFill>
              </a:defRPr>
            </a:lvl7pPr>
            <a:lvl8pPr marL="5689528" indent="0">
              <a:buNone/>
              <a:defRPr sz="2844">
                <a:solidFill>
                  <a:schemeClr val="tx1">
                    <a:tint val="75000"/>
                  </a:schemeClr>
                </a:solidFill>
              </a:defRPr>
            </a:lvl8pPr>
            <a:lvl9pPr marL="6502319" indent="0">
              <a:buNone/>
              <a:defRPr sz="2844">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08CD294-51E1-46D8-8EDF-5A57AD6013C8}" type="datetimeFigureOut">
              <a:rPr lang="en-US" smtClean="0"/>
              <a:t>12/4/24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775624-D189-47CE-AF38-C934DCC40303}" type="slidenum">
              <a:rPr lang="en-US" smtClean="0"/>
              <a:t>‹#›</a:t>
            </a:fld>
            <a:endParaRPr lang="en-US"/>
          </a:p>
        </p:txBody>
      </p:sp>
    </p:spTree>
    <p:extLst>
      <p:ext uri="{BB962C8B-B14F-4D97-AF65-F5344CB8AC3E}">
        <p14:creationId xmlns:p14="http://schemas.microsoft.com/office/powerpoint/2010/main" val="42464034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17600" y="3245557"/>
            <a:ext cx="6908800" cy="77357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8229600" y="3245557"/>
            <a:ext cx="6908800" cy="77357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08CD294-51E1-46D8-8EDF-5A57AD6013C8}" type="datetimeFigureOut">
              <a:rPr lang="en-US" smtClean="0"/>
              <a:t>12/4/24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775624-D189-47CE-AF38-C934DCC40303}" type="slidenum">
              <a:rPr lang="en-US" smtClean="0"/>
              <a:t>‹#›</a:t>
            </a:fld>
            <a:endParaRPr lang="en-US"/>
          </a:p>
        </p:txBody>
      </p:sp>
    </p:spTree>
    <p:extLst>
      <p:ext uri="{BB962C8B-B14F-4D97-AF65-F5344CB8AC3E}">
        <p14:creationId xmlns:p14="http://schemas.microsoft.com/office/powerpoint/2010/main" val="3651565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19717" y="649114"/>
            <a:ext cx="14020800" cy="2356556"/>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19721" y="2988734"/>
            <a:ext cx="6877049" cy="1464732"/>
          </a:xfrm>
        </p:spPr>
        <p:txBody>
          <a:bodyPr anchor="b"/>
          <a:lstStyle>
            <a:lvl1pPr marL="0" indent="0">
              <a:buNone/>
              <a:defRPr sz="4267" b="1"/>
            </a:lvl1pPr>
            <a:lvl2pPr marL="812790" indent="0">
              <a:buNone/>
              <a:defRPr sz="3556" b="1"/>
            </a:lvl2pPr>
            <a:lvl3pPr marL="1625579" indent="0">
              <a:buNone/>
              <a:defRPr sz="3200" b="1"/>
            </a:lvl3pPr>
            <a:lvl4pPr marL="2438370" indent="0">
              <a:buNone/>
              <a:defRPr sz="2844" b="1"/>
            </a:lvl4pPr>
            <a:lvl5pPr marL="3251160" indent="0">
              <a:buNone/>
              <a:defRPr sz="2844" b="1"/>
            </a:lvl5pPr>
            <a:lvl6pPr marL="4063949" indent="0">
              <a:buNone/>
              <a:defRPr sz="2844" b="1"/>
            </a:lvl6pPr>
            <a:lvl7pPr marL="4876739" indent="0">
              <a:buNone/>
              <a:defRPr sz="2844" b="1"/>
            </a:lvl7pPr>
            <a:lvl8pPr marL="5689528" indent="0">
              <a:buNone/>
              <a:defRPr sz="2844" b="1"/>
            </a:lvl8pPr>
            <a:lvl9pPr marL="6502319" indent="0">
              <a:buNone/>
              <a:defRPr sz="2844" b="1"/>
            </a:lvl9pPr>
          </a:lstStyle>
          <a:p>
            <a:pPr lvl="0"/>
            <a:r>
              <a:rPr lang="en-US"/>
              <a:t>Click to edit Master text styles</a:t>
            </a:r>
          </a:p>
        </p:txBody>
      </p:sp>
      <p:sp>
        <p:nvSpPr>
          <p:cNvPr id="4" name="Content Placeholder 3"/>
          <p:cNvSpPr>
            <a:spLocks noGrp="1"/>
          </p:cNvSpPr>
          <p:nvPr>
            <p:ph sz="half" idx="2"/>
          </p:nvPr>
        </p:nvSpPr>
        <p:spPr>
          <a:xfrm>
            <a:off x="1119721" y="4453468"/>
            <a:ext cx="6877049" cy="65503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8229602" y="2988734"/>
            <a:ext cx="6910917" cy="1464732"/>
          </a:xfrm>
        </p:spPr>
        <p:txBody>
          <a:bodyPr anchor="b"/>
          <a:lstStyle>
            <a:lvl1pPr marL="0" indent="0">
              <a:buNone/>
              <a:defRPr sz="4267" b="1"/>
            </a:lvl1pPr>
            <a:lvl2pPr marL="812790" indent="0">
              <a:buNone/>
              <a:defRPr sz="3556" b="1"/>
            </a:lvl2pPr>
            <a:lvl3pPr marL="1625579" indent="0">
              <a:buNone/>
              <a:defRPr sz="3200" b="1"/>
            </a:lvl3pPr>
            <a:lvl4pPr marL="2438370" indent="0">
              <a:buNone/>
              <a:defRPr sz="2844" b="1"/>
            </a:lvl4pPr>
            <a:lvl5pPr marL="3251160" indent="0">
              <a:buNone/>
              <a:defRPr sz="2844" b="1"/>
            </a:lvl5pPr>
            <a:lvl6pPr marL="4063949" indent="0">
              <a:buNone/>
              <a:defRPr sz="2844" b="1"/>
            </a:lvl6pPr>
            <a:lvl7pPr marL="4876739" indent="0">
              <a:buNone/>
              <a:defRPr sz="2844" b="1"/>
            </a:lvl7pPr>
            <a:lvl8pPr marL="5689528" indent="0">
              <a:buNone/>
              <a:defRPr sz="2844" b="1"/>
            </a:lvl8pPr>
            <a:lvl9pPr marL="6502319" indent="0">
              <a:buNone/>
              <a:defRPr sz="2844" b="1"/>
            </a:lvl9pPr>
          </a:lstStyle>
          <a:p>
            <a:pPr lvl="0"/>
            <a:r>
              <a:rPr lang="en-US"/>
              <a:t>Click to edit Master text styles</a:t>
            </a:r>
          </a:p>
        </p:txBody>
      </p:sp>
      <p:sp>
        <p:nvSpPr>
          <p:cNvPr id="6" name="Content Placeholder 5"/>
          <p:cNvSpPr>
            <a:spLocks noGrp="1"/>
          </p:cNvSpPr>
          <p:nvPr>
            <p:ph sz="quarter" idx="4"/>
          </p:nvPr>
        </p:nvSpPr>
        <p:spPr>
          <a:xfrm>
            <a:off x="8229602" y="4453468"/>
            <a:ext cx="6910917" cy="65503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08CD294-51E1-46D8-8EDF-5A57AD6013C8}" type="datetimeFigureOut">
              <a:rPr lang="en-US" smtClean="0"/>
              <a:t>12/4/24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775624-D189-47CE-AF38-C934DCC40303}" type="slidenum">
              <a:rPr lang="en-US" smtClean="0"/>
              <a:t>‹#›</a:t>
            </a:fld>
            <a:endParaRPr lang="en-US"/>
          </a:p>
        </p:txBody>
      </p:sp>
    </p:spTree>
    <p:extLst>
      <p:ext uri="{BB962C8B-B14F-4D97-AF65-F5344CB8AC3E}">
        <p14:creationId xmlns:p14="http://schemas.microsoft.com/office/powerpoint/2010/main" val="10502221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08CD294-51E1-46D8-8EDF-5A57AD6013C8}" type="datetimeFigureOut">
              <a:rPr lang="en-US" smtClean="0"/>
              <a:t>12/4/24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775624-D189-47CE-AF38-C934DCC40303}" type="slidenum">
              <a:rPr lang="en-US" smtClean="0"/>
              <a:t>‹#›</a:t>
            </a:fld>
            <a:endParaRPr lang="en-US"/>
          </a:p>
        </p:txBody>
      </p:sp>
    </p:spTree>
    <p:extLst>
      <p:ext uri="{BB962C8B-B14F-4D97-AF65-F5344CB8AC3E}">
        <p14:creationId xmlns:p14="http://schemas.microsoft.com/office/powerpoint/2010/main" val="21217573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8CD294-51E1-46D8-8EDF-5A57AD6013C8}" type="datetimeFigureOut">
              <a:rPr lang="en-US" smtClean="0"/>
              <a:t>12/4/24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775624-D189-47CE-AF38-C934DCC40303}" type="slidenum">
              <a:rPr lang="en-US" smtClean="0"/>
              <a:t>‹#›</a:t>
            </a:fld>
            <a:endParaRPr lang="en-US"/>
          </a:p>
        </p:txBody>
      </p:sp>
    </p:spTree>
    <p:extLst>
      <p:ext uri="{BB962C8B-B14F-4D97-AF65-F5344CB8AC3E}">
        <p14:creationId xmlns:p14="http://schemas.microsoft.com/office/powerpoint/2010/main" val="4222487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9718" y="812800"/>
            <a:ext cx="5242983" cy="2844800"/>
          </a:xfrm>
        </p:spPr>
        <p:txBody>
          <a:bodyPr anchor="b"/>
          <a:lstStyle>
            <a:lvl1pPr>
              <a:defRPr sz="5689"/>
            </a:lvl1pPr>
          </a:lstStyle>
          <a:p>
            <a:r>
              <a:rPr lang="en-US"/>
              <a:t>Click to edit Master title style</a:t>
            </a:r>
            <a:endParaRPr lang="en-US" dirty="0"/>
          </a:p>
        </p:txBody>
      </p:sp>
      <p:sp>
        <p:nvSpPr>
          <p:cNvPr id="3" name="Content Placeholder 2"/>
          <p:cNvSpPr>
            <a:spLocks noGrp="1"/>
          </p:cNvSpPr>
          <p:nvPr>
            <p:ph idx="1"/>
          </p:nvPr>
        </p:nvSpPr>
        <p:spPr>
          <a:xfrm>
            <a:off x="6910917" y="1755425"/>
            <a:ext cx="8229600" cy="8664222"/>
          </a:xfrm>
        </p:spPr>
        <p:txBody>
          <a:bodyPr/>
          <a:lstStyle>
            <a:lvl1pPr>
              <a:defRPr sz="5689"/>
            </a:lvl1pPr>
            <a:lvl2pPr>
              <a:defRPr sz="4979"/>
            </a:lvl2pPr>
            <a:lvl3pPr>
              <a:defRPr sz="4267"/>
            </a:lvl3pPr>
            <a:lvl4pPr>
              <a:defRPr sz="3556"/>
            </a:lvl4pPr>
            <a:lvl5pPr>
              <a:defRPr sz="3556"/>
            </a:lvl5pPr>
            <a:lvl6pPr>
              <a:defRPr sz="3556"/>
            </a:lvl6pPr>
            <a:lvl7pPr>
              <a:defRPr sz="3556"/>
            </a:lvl7pPr>
            <a:lvl8pPr>
              <a:defRPr sz="3556"/>
            </a:lvl8pPr>
            <a:lvl9pPr>
              <a:defRPr sz="355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9718" y="3657601"/>
            <a:ext cx="5242983" cy="6776156"/>
          </a:xfrm>
        </p:spPr>
        <p:txBody>
          <a:bodyPr/>
          <a:lstStyle>
            <a:lvl1pPr marL="0" indent="0">
              <a:buNone/>
              <a:defRPr sz="2844"/>
            </a:lvl1pPr>
            <a:lvl2pPr marL="812790" indent="0">
              <a:buNone/>
              <a:defRPr sz="2489"/>
            </a:lvl2pPr>
            <a:lvl3pPr marL="1625579" indent="0">
              <a:buNone/>
              <a:defRPr sz="2133"/>
            </a:lvl3pPr>
            <a:lvl4pPr marL="2438370" indent="0">
              <a:buNone/>
              <a:defRPr sz="1779"/>
            </a:lvl4pPr>
            <a:lvl5pPr marL="3251160" indent="0">
              <a:buNone/>
              <a:defRPr sz="1779"/>
            </a:lvl5pPr>
            <a:lvl6pPr marL="4063949" indent="0">
              <a:buNone/>
              <a:defRPr sz="1779"/>
            </a:lvl6pPr>
            <a:lvl7pPr marL="4876739" indent="0">
              <a:buNone/>
              <a:defRPr sz="1779"/>
            </a:lvl7pPr>
            <a:lvl8pPr marL="5689528" indent="0">
              <a:buNone/>
              <a:defRPr sz="1779"/>
            </a:lvl8pPr>
            <a:lvl9pPr marL="6502319" indent="0">
              <a:buNone/>
              <a:defRPr sz="1779"/>
            </a:lvl9pPr>
          </a:lstStyle>
          <a:p>
            <a:pPr lvl="0"/>
            <a:r>
              <a:rPr lang="en-US"/>
              <a:t>Click to edit Master text styles</a:t>
            </a:r>
          </a:p>
        </p:txBody>
      </p:sp>
      <p:sp>
        <p:nvSpPr>
          <p:cNvPr id="5" name="Date Placeholder 4"/>
          <p:cNvSpPr>
            <a:spLocks noGrp="1"/>
          </p:cNvSpPr>
          <p:nvPr>
            <p:ph type="dt" sz="half" idx="10"/>
          </p:nvPr>
        </p:nvSpPr>
        <p:spPr/>
        <p:txBody>
          <a:bodyPr/>
          <a:lstStyle/>
          <a:p>
            <a:fld id="{308CD294-51E1-46D8-8EDF-5A57AD6013C8}" type="datetimeFigureOut">
              <a:rPr lang="en-US" smtClean="0"/>
              <a:t>12/4/24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775624-D189-47CE-AF38-C934DCC40303}" type="slidenum">
              <a:rPr lang="en-US" smtClean="0"/>
              <a:t>‹#›</a:t>
            </a:fld>
            <a:endParaRPr lang="en-US"/>
          </a:p>
        </p:txBody>
      </p:sp>
    </p:spTree>
    <p:extLst>
      <p:ext uri="{BB962C8B-B14F-4D97-AF65-F5344CB8AC3E}">
        <p14:creationId xmlns:p14="http://schemas.microsoft.com/office/powerpoint/2010/main" val="13557337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9718" y="812800"/>
            <a:ext cx="5242983" cy="2844800"/>
          </a:xfrm>
        </p:spPr>
        <p:txBody>
          <a:bodyPr anchor="b"/>
          <a:lstStyle>
            <a:lvl1pPr>
              <a:defRPr sz="5689"/>
            </a:lvl1pPr>
          </a:lstStyle>
          <a:p>
            <a:r>
              <a:rPr lang="en-US"/>
              <a:t>Click to edit Master title style</a:t>
            </a:r>
            <a:endParaRPr lang="en-US" dirty="0"/>
          </a:p>
        </p:txBody>
      </p:sp>
      <p:sp>
        <p:nvSpPr>
          <p:cNvPr id="3" name="Picture Placeholder 2"/>
          <p:cNvSpPr>
            <a:spLocks noGrp="1" noChangeAspect="1"/>
          </p:cNvSpPr>
          <p:nvPr>
            <p:ph type="pic" idx="1"/>
          </p:nvPr>
        </p:nvSpPr>
        <p:spPr>
          <a:xfrm>
            <a:off x="6910917" y="1755425"/>
            <a:ext cx="8229600" cy="8664222"/>
          </a:xfrm>
        </p:spPr>
        <p:txBody>
          <a:bodyPr anchor="t"/>
          <a:lstStyle>
            <a:lvl1pPr marL="0" indent="0">
              <a:buNone/>
              <a:defRPr sz="5689"/>
            </a:lvl1pPr>
            <a:lvl2pPr marL="812790" indent="0">
              <a:buNone/>
              <a:defRPr sz="4979"/>
            </a:lvl2pPr>
            <a:lvl3pPr marL="1625579" indent="0">
              <a:buNone/>
              <a:defRPr sz="4267"/>
            </a:lvl3pPr>
            <a:lvl4pPr marL="2438370" indent="0">
              <a:buNone/>
              <a:defRPr sz="3556"/>
            </a:lvl4pPr>
            <a:lvl5pPr marL="3251160" indent="0">
              <a:buNone/>
              <a:defRPr sz="3556"/>
            </a:lvl5pPr>
            <a:lvl6pPr marL="4063949" indent="0">
              <a:buNone/>
              <a:defRPr sz="3556"/>
            </a:lvl6pPr>
            <a:lvl7pPr marL="4876739" indent="0">
              <a:buNone/>
              <a:defRPr sz="3556"/>
            </a:lvl7pPr>
            <a:lvl8pPr marL="5689528" indent="0">
              <a:buNone/>
              <a:defRPr sz="3556"/>
            </a:lvl8pPr>
            <a:lvl9pPr marL="6502319" indent="0">
              <a:buNone/>
              <a:defRPr sz="3556"/>
            </a:lvl9pPr>
          </a:lstStyle>
          <a:p>
            <a:r>
              <a:rPr lang="en-US"/>
              <a:t>Click icon to add picture</a:t>
            </a:r>
            <a:endParaRPr lang="en-US" dirty="0"/>
          </a:p>
        </p:txBody>
      </p:sp>
      <p:sp>
        <p:nvSpPr>
          <p:cNvPr id="4" name="Text Placeholder 3"/>
          <p:cNvSpPr>
            <a:spLocks noGrp="1"/>
          </p:cNvSpPr>
          <p:nvPr>
            <p:ph type="body" sz="half" idx="2"/>
          </p:nvPr>
        </p:nvSpPr>
        <p:spPr>
          <a:xfrm>
            <a:off x="1119718" y="3657601"/>
            <a:ext cx="5242983" cy="6776156"/>
          </a:xfrm>
        </p:spPr>
        <p:txBody>
          <a:bodyPr/>
          <a:lstStyle>
            <a:lvl1pPr marL="0" indent="0">
              <a:buNone/>
              <a:defRPr sz="2844"/>
            </a:lvl1pPr>
            <a:lvl2pPr marL="812790" indent="0">
              <a:buNone/>
              <a:defRPr sz="2489"/>
            </a:lvl2pPr>
            <a:lvl3pPr marL="1625579" indent="0">
              <a:buNone/>
              <a:defRPr sz="2133"/>
            </a:lvl3pPr>
            <a:lvl4pPr marL="2438370" indent="0">
              <a:buNone/>
              <a:defRPr sz="1779"/>
            </a:lvl4pPr>
            <a:lvl5pPr marL="3251160" indent="0">
              <a:buNone/>
              <a:defRPr sz="1779"/>
            </a:lvl5pPr>
            <a:lvl6pPr marL="4063949" indent="0">
              <a:buNone/>
              <a:defRPr sz="1779"/>
            </a:lvl6pPr>
            <a:lvl7pPr marL="4876739" indent="0">
              <a:buNone/>
              <a:defRPr sz="1779"/>
            </a:lvl7pPr>
            <a:lvl8pPr marL="5689528" indent="0">
              <a:buNone/>
              <a:defRPr sz="1779"/>
            </a:lvl8pPr>
            <a:lvl9pPr marL="6502319" indent="0">
              <a:buNone/>
              <a:defRPr sz="1779"/>
            </a:lvl9pPr>
          </a:lstStyle>
          <a:p>
            <a:pPr lvl="0"/>
            <a:r>
              <a:rPr lang="en-US"/>
              <a:t>Click to edit Master text styles</a:t>
            </a:r>
          </a:p>
        </p:txBody>
      </p:sp>
      <p:sp>
        <p:nvSpPr>
          <p:cNvPr id="5" name="Date Placeholder 4"/>
          <p:cNvSpPr>
            <a:spLocks noGrp="1"/>
          </p:cNvSpPr>
          <p:nvPr>
            <p:ph type="dt" sz="half" idx="10"/>
          </p:nvPr>
        </p:nvSpPr>
        <p:spPr/>
        <p:txBody>
          <a:bodyPr/>
          <a:lstStyle/>
          <a:p>
            <a:fld id="{308CD294-51E1-46D8-8EDF-5A57AD6013C8}" type="datetimeFigureOut">
              <a:rPr lang="en-US" smtClean="0"/>
              <a:t>12/4/24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775624-D189-47CE-AF38-C934DCC40303}" type="slidenum">
              <a:rPr lang="en-US" smtClean="0"/>
              <a:t>‹#›</a:t>
            </a:fld>
            <a:endParaRPr lang="en-US"/>
          </a:p>
        </p:txBody>
      </p:sp>
    </p:spTree>
    <p:extLst>
      <p:ext uri="{BB962C8B-B14F-4D97-AF65-F5344CB8AC3E}">
        <p14:creationId xmlns:p14="http://schemas.microsoft.com/office/powerpoint/2010/main" val="24473306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17600" y="649114"/>
            <a:ext cx="14020800" cy="235655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17600" y="3245557"/>
            <a:ext cx="14020800" cy="77357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17600" y="11300182"/>
            <a:ext cx="3657600" cy="649111"/>
          </a:xfrm>
          <a:prstGeom prst="rect">
            <a:avLst/>
          </a:prstGeom>
        </p:spPr>
        <p:txBody>
          <a:bodyPr vert="horz" lIns="91440" tIns="45720" rIns="91440" bIns="45720" rtlCol="0" anchor="ctr"/>
          <a:lstStyle>
            <a:lvl1pPr algn="l">
              <a:defRPr sz="2133">
                <a:solidFill>
                  <a:schemeClr val="tx1">
                    <a:tint val="75000"/>
                  </a:schemeClr>
                </a:solidFill>
              </a:defRPr>
            </a:lvl1pPr>
          </a:lstStyle>
          <a:p>
            <a:fld id="{308CD294-51E1-46D8-8EDF-5A57AD6013C8}" type="datetimeFigureOut">
              <a:rPr lang="en-US" smtClean="0"/>
              <a:t>12/4/24</a:t>
            </a:fld>
            <a:endParaRPr lang="en-US"/>
          </a:p>
        </p:txBody>
      </p:sp>
      <p:sp>
        <p:nvSpPr>
          <p:cNvPr id="5" name="Footer Placeholder 4"/>
          <p:cNvSpPr>
            <a:spLocks noGrp="1"/>
          </p:cNvSpPr>
          <p:nvPr>
            <p:ph type="ftr" sz="quarter" idx="3"/>
          </p:nvPr>
        </p:nvSpPr>
        <p:spPr>
          <a:xfrm>
            <a:off x="5384800" y="11300182"/>
            <a:ext cx="5486400" cy="649111"/>
          </a:xfrm>
          <a:prstGeom prst="rect">
            <a:avLst/>
          </a:prstGeom>
        </p:spPr>
        <p:txBody>
          <a:bodyPr vert="horz" lIns="91440" tIns="45720" rIns="91440" bIns="45720" rtlCol="0" anchor="ctr"/>
          <a:lstStyle>
            <a:lvl1pPr algn="ctr">
              <a:defRPr sz="2133">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1480800" y="11300182"/>
            <a:ext cx="3657600" cy="649111"/>
          </a:xfrm>
          <a:prstGeom prst="rect">
            <a:avLst/>
          </a:prstGeom>
        </p:spPr>
        <p:txBody>
          <a:bodyPr vert="horz" lIns="91440" tIns="45720" rIns="91440" bIns="45720" rtlCol="0" anchor="ctr"/>
          <a:lstStyle>
            <a:lvl1pPr algn="r">
              <a:defRPr sz="2133">
                <a:solidFill>
                  <a:schemeClr val="tx1">
                    <a:tint val="75000"/>
                  </a:schemeClr>
                </a:solidFill>
              </a:defRPr>
            </a:lvl1pPr>
          </a:lstStyle>
          <a:p>
            <a:fld id="{46775624-D189-47CE-AF38-C934DCC40303}" type="slidenum">
              <a:rPr lang="en-US" smtClean="0"/>
              <a:t>‹#›</a:t>
            </a:fld>
            <a:endParaRPr lang="en-US"/>
          </a:p>
        </p:txBody>
      </p:sp>
    </p:spTree>
    <p:extLst>
      <p:ext uri="{BB962C8B-B14F-4D97-AF65-F5344CB8AC3E}">
        <p14:creationId xmlns:p14="http://schemas.microsoft.com/office/powerpoint/2010/main" val="407625077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l" defTabSz="1625579" rtl="0" eaLnBrk="1" latinLnBrk="0" hangingPunct="1">
        <a:lnSpc>
          <a:spcPct val="90000"/>
        </a:lnSpc>
        <a:spcBef>
          <a:spcPct val="0"/>
        </a:spcBef>
        <a:buNone/>
        <a:defRPr sz="7822" kern="1200">
          <a:solidFill>
            <a:schemeClr val="tx1"/>
          </a:solidFill>
          <a:latin typeface="+mj-lt"/>
          <a:ea typeface="+mj-ea"/>
          <a:cs typeface="+mj-cs"/>
        </a:defRPr>
      </a:lvl1pPr>
    </p:titleStyle>
    <p:bodyStyle>
      <a:lvl1pPr marL="406395" indent="-406395" algn="l" defTabSz="1625579" rtl="0" eaLnBrk="1" latinLnBrk="0" hangingPunct="1">
        <a:lnSpc>
          <a:spcPct val="90000"/>
        </a:lnSpc>
        <a:spcBef>
          <a:spcPts val="1779"/>
        </a:spcBef>
        <a:buFont typeface="Arial" panose="020B0604020202020204" pitchFamily="34" charset="0"/>
        <a:buChar char="•"/>
        <a:defRPr sz="4979" kern="1200">
          <a:solidFill>
            <a:schemeClr val="tx1"/>
          </a:solidFill>
          <a:latin typeface="+mn-lt"/>
          <a:ea typeface="+mn-ea"/>
          <a:cs typeface="+mn-cs"/>
        </a:defRPr>
      </a:lvl1pPr>
      <a:lvl2pPr marL="1219184" indent="-406395" algn="l" defTabSz="1625579" rtl="0" eaLnBrk="1" latinLnBrk="0" hangingPunct="1">
        <a:lnSpc>
          <a:spcPct val="90000"/>
        </a:lnSpc>
        <a:spcBef>
          <a:spcPts val="889"/>
        </a:spcBef>
        <a:buFont typeface="Arial" panose="020B0604020202020204" pitchFamily="34" charset="0"/>
        <a:buChar char="•"/>
        <a:defRPr sz="4267" kern="1200">
          <a:solidFill>
            <a:schemeClr val="tx1"/>
          </a:solidFill>
          <a:latin typeface="+mn-lt"/>
          <a:ea typeface="+mn-ea"/>
          <a:cs typeface="+mn-cs"/>
        </a:defRPr>
      </a:lvl2pPr>
      <a:lvl3pPr marL="2031975" indent="-406395" algn="l" defTabSz="1625579" rtl="0" eaLnBrk="1" latinLnBrk="0" hangingPunct="1">
        <a:lnSpc>
          <a:spcPct val="90000"/>
        </a:lnSpc>
        <a:spcBef>
          <a:spcPts val="889"/>
        </a:spcBef>
        <a:buFont typeface="Arial" panose="020B0604020202020204" pitchFamily="34" charset="0"/>
        <a:buChar char="•"/>
        <a:defRPr sz="3556" kern="1200">
          <a:solidFill>
            <a:schemeClr val="tx1"/>
          </a:solidFill>
          <a:latin typeface="+mn-lt"/>
          <a:ea typeface="+mn-ea"/>
          <a:cs typeface="+mn-cs"/>
        </a:defRPr>
      </a:lvl3pPr>
      <a:lvl4pPr marL="2844765" indent="-406395" algn="l" defTabSz="1625579" rtl="0" eaLnBrk="1" latinLnBrk="0" hangingPunct="1">
        <a:lnSpc>
          <a:spcPct val="90000"/>
        </a:lnSpc>
        <a:spcBef>
          <a:spcPts val="889"/>
        </a:spcBef>
        <a:buFont typeface="Arial" panose="020B0604020202020204" pitchFamily="34" charset="0"/>
        <a:buChar char="•"/>
        <a:defRPr sz="3200" kern="1200">
          <a:solidFill>
            <a:schemeClr val="tx1"/>
          </a:solidFill>
          <a:latin typeface="+mn-lt"/>
          <a:ea typeface="+mn-ea"/>
          <a:cs typeface="+mn-cs"/>
        </a:defRPr>
      </a:lvl4pPr>
      <a:lvl5pPr marL="3657555" indent="-406395" algn="l" defTabSz="1625579" rtl="0" eaLnBrk="1" latinLnBrk="0" hangingPunct="1">
        <a:lnSpc>
          <a:spcPct val="90000"/>
        </a:lnSpc>
        <a:spcBef>
          <a:spcPts val="889"/>
        </a:spcBef>
        <a:buFont typeface="Arial" panose="020B0604020202020204" pitchFamily="34" charset="0"/>
        <a:buChar char="•"/>
        <a:defRPr sz="3200" kern="1200">
          <a:solidFill>
            <a:schemeClr val="tx1"/>
          </a:solidFill>
          <a:latin typeface="+mn-lt"/>
          <a:ea typeface="+mn-ea"/>
          <a:cs typeface="+mn-cs"/>
        </a:defRPr>
      </a:lvl5pPr>
      <a:lvl6pPr marL="4470344" indent="-406395" algn="l" defTabSz="1625579" rtl="0" eaLnBrk="1" latinLnBrk="0" hangingPunct="1">
        <a:lnSpc>
          <a:spcPct val="90000"/>
        </a:lnSpc>
        <a:spcBef>
          <a:spcPts val="889"/>
        </a:spcBef>
        <a:buFont typeface="Arial" panose="020B0604020202020204" pitchFamily="34" charset="0"/>
        <a:buChar char="•"/>
        <a:defRPr sz="3200" kern="1200">
          <a:solidFill>
            <a:schemeClr val="tx1"/>
          </a:solidFill>
          <a:latin typeface="+mn-lt"/>
          <a:ea typeface="+mn-ea"/>
          <a:cs typeface="+mn-cs"/>
        </a:defRPr>
      </a:lvl6pPr>
      <a:lvl7pPr marL="5283135" indent="-406395" algn="l" defTabSz="1625579" rtl="0" eaLnBrk="1" latinLnBrk="0" hangingPunct="1">
        <a:lnSpc>
          <a:spcPct val="90000"/>
        </a:lnSpc>
        <a:spcBef>
          <a:spcPts val="889"/>
        </a:spcBef>
        <a:buFont typeface="Arial" panose="020B0604020202020204" pitchFamily="34" charset="0"/>
        <a:buChar char="•"/>
        <a:defRPr sz="3200" kern="1200">
          <a:solidFill>
            <a:schemeClr val="tx1"/>
          </a:solidFill>
          <a:latin typeface="+mn-lt"/>
          <a:ea typeface="+mn-ea"/>
          <a:cs typeface="+mn-cs"/>
        </a:defRPr>
      </a:lvl7pPr>
      <a:lvl8pPr marL="6095924" indent="-406395" algn="l" defTabSz="1625579" rtl="0" eaLnBrk="1" latinLnBrk="0" hangingPunct="1">
        <a:lnSpc>
          <a:spcPct val="90000"/>
        </a:lnSpc>
        <a:spcBef>
          <a:spcPts val="889"/>
        </a:spcBef>
        <a:buFont typeface="Arial" panose="020B0604020202020204" pitchFamily="34" charset="0"/>
        <a:buChar char="•"/>
        <a:defRPr sz="3200" kern="1200">
          <a:solidFill>
            <a:schemeClr val="tx1"/>
          </a:solidFill>
          <a:latin typeface="+mn-lt"/>
          <a:ea typeface="+mn-ea"/>
          <a:cs typeface="+mn-cs"/>
        </a:defRPr>
      </a:lvl8pPr>
      <a:lvl9pPr marL="6908714" indent="-406395" algn="l" defTabSz="1625579" rtl="0" eaLnBrk="1" latinLnBrk="0" hangingPunct="1">
        <a:lnSpc>
          <a:spcPct val="90000"/>
        </a:lnSpc>
        <a:spcBef>
          <a:spcPts val="889"/>
        </a:spcBef>
        <a:buFont typeface="Arial" panose="020B0604020202020204" pitchFamily="34" charset="0"/>
        <a:buChar char="•"/>
        <a:defRPr sz="3200" kern="1200">
          <a:solidFill>
            <a:schemeClr val="tx1"/>
          </a:solidFill>
          <a:latin typeface="+mn-lt"/>
          <a:ea typeface="+mn-ea"/>
          <a:cs typeface="+mn-cs"/>
        </a:defRPr>
      </a:lvl9pPr>
    </p:bodyStyle>
    <p:otherStyle>
      <a:defPPr>
        <a:defRPr lang="en-US"/>
      </a:defPPr>
      <a:lvl1pPr marL="0" algn="l" defTabSz="1625579" rtl="0" eaLnBrk="1" latinLnBrk="0" hangingPunct="1">
        <a:defRPr sz="3200" kern="1200">
          <a:solidFill>
            <a:schemeClr val="tx1"/>
          </a:solidFill>
          <a:latin typeface="+mn-lt"/>
          <a:ea typeface="+mn-ea"/>
          <a:cs typeface="+mn-cs"/>
        </a:defRPr>
      </a:lvl1pPr>
      <a:lvl2pPr marL="812790" algn="l" defTabSz="1625579" rtl="0" eaLnBrk="1" latinLnBrk="0" hangingPunct="1">
        <a:defRPr sz="3200" kern="1200">
          <a:solidFill>
            <a:schemeClr val="tx1"/>
          </a:solidFill>
          <a:latin typeface="+mn-lt"/>
          <a:ea typeface="+mn-ea"/>
          <a:cs typeface="+mn-cs"/>
        </a:defRPr>
      </a:lvl2pPr>
      <a:lvl3pPr marL="1625579" algn="l" defTabSz="1625579" rtl="0" eaLnBrk="1" latinLnBrk="0" hangingPunct="1">
        <a:defRPr sz="3200" kern="1200">
          <a:solidFill>
            <a:schemeClr val="tx1"/>
          </a:solidFill>
          <a:latin typeface="+mn-lt"/>
          <a:ea typeface="+mn-ea"/>
          <a:cs typeface="+mn-cs"/>
        </a:defRPr>
      </a:lvl3pPr>
      <a:lvl4pPr marL="2438370" algn="l" defTabSz="1625579" rtl="0" eaLnBrk="1" latinLnBrk="0" hangingPunct="1">
        <a:defRPr sz="3200" kern="1200">
          <a:solidFill>
            <a:schemeClr val="tx1"/>
          </a:solidFill>
          <a:latin typeface="+mn-lt"/>
          <a:ea typeface="+mn-ea"/>
          <a:cs typeface="+mn-cs"/>
        </a:defRPr>
      </a:lvl4pPr>
      <a:lvl5pPr marL="3251160" algn="l" defTabSz="1625579" rtl="0" eaLnBrk="1" latinLnBrk="0" hangingPunct="1">
        <a:defRPr sz="3200" kern="1200">
          <a:solidFill>
            <a:schemeClr val="tx1"/>
          </a:solidFill>
          <a:latin typeface="+mn-lt"/>
          <a:ea typeface="+mn-ea"/>
          <a:cs typeface="+mn-cs"/>
        </a:defRPr>
      </a:lvl5pPr>
      <a:lvl6pPr marL="4063949" algn="l" defTabSz="1625579" rtl="0" eaLnBrk="1" latinLnBrk="0" hangingPunct="1">
        <a:defRPr sz="3200" kern="1200">
          <a:solidFill>
            <a:schemeClr val="tx1"/>
          </a:solidFill>
          <a:latin typeface="+mn-lt"/>
          <a:ea typeface="+mn-ea"/>
          <a:cs typeface="+mn-cs"/>
        </a:defRPr>
      </a:lvl6pPr>
      <a:lvl7pPr marL="4876739" algn="l" defTabSz="1625579" rtl="0" eaLnBrk="1" latinLnBrk="0" hangingPunct="1">
        <a:defRPr sz="3200" kern="1200">
          <a:solidFill>
            <a:schemeClr val="tx1"/>
          </a:solidFill>
          <a:latin typeface="+mn-lt"/>
          <a:ea typeface="+mn-ea"/>
          <a:cs typeface="+mn-cs"/>
        </a:defRPr>
      </a:lvl7pPr>
      <a:lvl8pPr marL="5689528" algn="l" defTabSz="1625579" rtl="0" eaLnBrk="1" latinLnBrk="0" hangingPunct="1">
        <a:defRPr sz="3200" kern="1200">
          <a:solidFill>
            <a:schemeClr val="tx1"/>
          </a:solidFill>
          <a:latin typeface="+mn-lt"/>
          <a:ea typeface="+mn-ea"/>
          <a:cs typeface="+mn-cs"/>
        </a:defRPr>
      </a:lvl8pPr>
      <a:lvl9pPr marL="6502319" algn="l" defTabSz="1625579" rtl="0" eaLnBrk="1" latinLnBrk="0" hangingPunct="1">
        <a:defRPr sz="3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8">
            <a:extLst>
              <a:ext uri="{FF2B5EF4-FFF2-40B4-BE49-F238E27FC236}">
                <a16:creationId xmlns:a16="http://schemas.microsoft.com/office/drawing/2014/main" id="{C0B27210-D0CA-4654-B3E3-9ABB4F178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6256000" cy="12192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6C7122-72AF-4E64-A146-5A02F18AA96F}"/>
              </a:ext>
            </a:extLst>
          </p:cNvPr>
          <p:cNvSpPr>
            <a:spLocks noGrp="1"/>
          </p:cNvSpPr>
          <p:nvPr>
            <p:ph type="ctrTitle"/>
          </p:nvPr>
        </p:nvSpPr>
        <p:spPr>
          <a:xfrm>
            <a:off x="8995504" y="3171482"/>
            <a:ext cx="6193666" cy="5136203"/>
          </a:xfrm>
        </p:spPr>
        <p:txBody>
          <a:bodyPr anchor="b">
            <a:normAutofit/>
          </a:bodyPr>
          <a:lstStyle/>
          <a:p>
            <a:pPr algn="l"/>
            <a:r>
              <a:rPr lang="en-US" sz="5900" b="1" dirty="0">
                <a:solidFill>
                  <a:schemeClr val="bg1"/>
                </a:solidFill>
              </a:rPr>
              <a:t>Regional Defense Partnership for the 21</a:t>
            </a:r>
            <a:r>
              <a:rPr lang="en-US" sz="5900" b="1" baseline="30000" dirty="0">
                <a:solidFill>
                  <a:schemeClr val="bg1"/>
                </a:solidFill>
              </a:rPr>
              <a:t>st</a:t>
            </a:r>
            <a:r>
              <a:rPr lang="en-US" sz="5900" b="1" dirty="0">
                <a:solidFill>
                  <a:schemeClr val="bg1"/>
                </a:solidFill>
              </a:rPr>
              <a:t> Century</a:t>
            </a:r>
            <a:br>
              <a:rPr lang="en-US" sz="5900" dirty="0">
                <a:solidFill>
                  <a:schemeClr val="bg1"/>
                </a:solidFill>
              </a:rPr>
            </a:br>
            <a:r>
              <a:rPr lang="en-US" sz="5900" b="1" dirty="0">
                <a:solidFill>
                  <a:schemeClr val="bg1"/>
                </a:solidFill>
              </a:rPr>
              <a:t>RDP-21: A Catalyst to Partnering with the Military</a:t>
            </a:r>
            <a:endParaRPr lang="en-US" sz="5900" dirty="0">
              <a:solidFill>
                <a:schemeClr val="bg1"/>
              </a:solidFill>
            </a:endParaRPr>
          </a:p>
        </p:txBody>
      </p:sp>
      <p:sp>
        <p:nvSpPr>
          <p:cNvPr id="15" name="Freeform: Shape 10">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8230376" cy="12192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70B66945-4967-4040-926D-DCA44313CD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032205" cy="121920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46F33235-5994-478B-AF4F-D17E33439287}"/>
              </a:ext>
            </a:extLst>
          </p:cNvPr>
          <p:cNvPicPr/>
          <p:nvPr/>
        </p:nvPicPr>
        <p:blipFill>
          <a:blip r:embed="rId3" cstate="print">
            <a:extLst>
              <a:ext uri="{28A0092B-C50C-407E-A947-70E740481C1C}">
                <a14:useLocalDpi xmlns:a14="http://schemas.microsoft.com/office/drawing/2010/main" val="0"/>
              </a:ext>
            </a:extLst>
          </a:blip>
          <a:stretch>
            <a:fillRect/>
          </a:stretch>
        </p:blipFill>
        <p:spPr bwMode="auto">
          <a:xfrm>
            <a:off x="559176" y="2375735"/>
            <a:ext cx="5397124" cy="5008225"/>
          </a:xfrm>
          <a:prstGeom prst="rect">
            <a:avLst/>
          </a:prstGeom>
          <a:noFill/>
        </p:spPr>
      </p:pic>
    </p:spTree>
    <p:extLst>
      <p:ext uri="{BB962C8B-B14F-4D97-AF65-F5344CB8AC3E}">
        <p14:creationId xmlns:p14="http://schemas.microsoft.com/office/powerpoint/2010/main" val="20367339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9F89DE-304F-673F-0FC5-1AA08F7FD7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E6ABC4-3F84-2430-7FE2-D58AA7D78661}"/>
              </a:ext>
            </a:extLst>
          </p:cNvPr>
          <p:cNvSpPr>
            <a:spLocks noGrp="1"/>
          </p:cNvSpPr>
          <p:nvPr>
            <p:ph type="title"/>
          </p:nvPr>
        </p:nvSpPr>
        <p:spPr/>
        <p:txBody>
          <a:bodyPr/>
          <a:lstStyle/>
          <a:p>
            <a:pPr algn="ctr"/>
            <a:r>
              <a:rPr lang="en-US" b="1" dirty="0" err="1"/>
              <a:t>Fathomwerx</a:t>
            </a:r>
            <a:endParaRPr lang="en-US" b="1" dirty="0"/>
          </a:p>
        </p:txBody>
      </p:sp>
      <p:sp>
        <p:nvSpPr>
          <p:cNvPr id="4" name="Content Placeholder 3">
            <a:extLst>
              <a:ext uri="{FF2B5EF4-FFF2-40B4-BE49-F238E27FC236}">
                <a16:creationId xmlns:a16="http://schemas.microsoft.com/office/drawing/2014/main" id="{08447AB8-7DBF-D88E-1770-497625C66D7C}"/>
              </a:ext>
            </a:extLst>
          </p:cNvPr>
          <p:cNvSpPr>
            <a:spLocks noGrp="1"/>
          </p:cNvSpPr>
          <p:nvPr>
            <p:ph idx="1"/>
          </p:nvPr>
        </p:nvSpPr>
        <p:spPr/>
        <p:txBody>
          <a:bodyPr>
            <a:normAutofit/>
          </a:bodyPr>
          <a:lstStyle/>
          <a:p>
            <a:r>
              <a:rPr lang="en-US" dirty="0"/>
              <a:t>About Us on website:</a:t>
            </a:r>
            <a:br>
              <a:rPr lang="en-US" dirty="0"/>
            </a:br>
            <a:br>
              <a:rPr lang="en-US" dirty="0"/>
            </a:br>
            <a:r>
              <a:rPr lang="en-US" sz="4400" dirty="0"/>
              <a:t>“</a:t>
            </a:r>
            <a:r>
              <a:rPr lang="en-US" sz="4400" b="0" i="0" u="none" strike="noStrike" dirty="0">
                <a:effectLst/>
              </a:rPr>
              <a:t>FATHOMWERX is a technology-based collaborative that includes the EDC, </a:t>
            </a:r>
            <a:r>
              <a:rPr lang="en-US" sz="4400" b="0" i="0" u="none" strike="noStrike" dirty="0" err="1">
                <a:effectLst/>
              </a:rPr>
              <a:t>Matterlabs</a:t>
            </a:r>
            <a:r>
              <a:rPr lang="en-US" sz="4400" b="0" i="0" u="none" strike="noStrike" dirty="0">
                <a:effectLst/>
              </a:rPr>
              <a:t>, NAVSEA, NAVFAC, and the Port of Hueneme. Serving as a public-private laboratory, community, and resource for technological innovation, the partners strive to fuse small and non-traditional companies, academic institutions, and other Department of Defense stakeholders together to work on the most challenging problems in military, port, and maritime domains.”</a:t>
            </a:r>
            <a:endParaRPr lang="en-US" sz="4400" dirty="0"/>
          </a:p>
        </p:txBody>
      </p:sp>
    </p:spTree>
    <p:extLst>
      <p:ext uri="{BB962C8B-B14F-4D97-AF65-F5344CB8AC3E}">
        <p14:creationId xmlns:p14="http://schemas.microsoft.com/office/powerpoint/2010/main" val="11407222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A5E3C9-6F5F-4915-6779-FFC1977305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7AD43E-053B-7EBC-FEA2-90B7D4FA4406}"/>
              </a:ext>
            </a:extLst>
          </p:cNvPr>
          <p:cNvSpPr>
            <a:spLocks noGrp="1"/>
          </p:cNvSpPr>
          <p:nvPr>
            <p:ph type="title"/>
          </p:nvPr>
        </p:nvSpPr>
        <p:spPr/>
        <p:txBody>
          <a:bodyPr/>
          <a:lstStyle/>
          <a:p>
            <a:pPr algn="ctr"/>
            <a:r>
              <a:rPr lang="en-US" b="1" dirty="0" err="1"/>
              <a:t>Fathomwerx</a:t>
            </a:r>
            <a:endParaRPr lang="en-US" b="1" dirty="0"/>
          </a:p>
        </p:txBody>
      </p:sp>
      <p:sp>
        <p:nvSpPr>
          <p:cNvPr id="4" name="Content Placeholder 3">
            <a:extLst>
              <a:ext uri="{FF2B5EF4-FFF2-40B4-BE49-F238E27FC236}">
                <a16:creationId xmlns:a16="http://schemas.microsoft.com/office/drawing/2014/main" id="{87123BDD-A5AE-6637-B7FF-B8920A015E6E}"/>
              </a:ext>
            </a:extLst>
          </p:cNvPr>
          <p:cNvSpPr>
            <a:spLocks noGrp="1"/>
          </p:cNvSpPr>
          <p:nvPr>
            <p:ph idx="1"/>
          </p:nvPr>
        </p:nvSpPr>
        <p:spPr/>
        <p:txBody>
          <a:bodyPr>
            <a:normAutofit/>
          </a:bodyPr>
          <a:lstStyle/>
          <a:p>
            <a:r>
              <a:rPr lang="en-US" dirty="0"/>
              <a:t>About Us on website:</a:t>
            </a:r>
            <a:br>
              <a:rPr lang="en-US" dirty="0"/>
            </a:br>
            <a:br>
              <a:rPr lang="en-US" dirty="0"/>
            </a:br>
            <a:r>
              <a:rPr lang="en-US" sz="4400" dirty="0"/>
              <a:t>“</a:t>
            </a:r>
            <a:r>
              <a:rPr lang="en-US" sz="4400" b="0" i="0" u="none" strike="noStrike" dirty="0">
                <a:effectLst/>
              </a:rPr>
              <a:t>FATHOMWERX is a technology-based collaborative that includes the EDC, </a:t>
            </a:r>
            <a:r>
              <a:rPr lang="en-US" sz="4400" b="0" i="0" u="none" strike="noStrike" dirty="0" err="1">
                <a:effectLst/>
              </a:rPr>
              <a:t>Matterlabs</a:t>
            </a:r>
            <a:r>
              <a:rPr lang="en-US" sz="4400" b="0" i="0" u="none" strike="noStrike" dirty="0">
                <a:effectLst/>
              </a:rPr>
              <a:t>, NAVSEA, NAVFAC, and the Port of Hueneme. Serving as a public-private laboratory, community, and resource for technological innovation, the partners strive to fuse small and non-traditional companies, </a:t>
            </a:r>
            <a:r>
              <a:rPr lang="en-US" sz="4400" b="0" i="0" u="none" strike="noStrike" dirty="0">
                <a:solidFill>
                  <a:srgbClr val="00B0F0"/>
                </a:solidFill>
                <a:effectLst/>
              </a:rPr>
              <a:t>academic institutions</a:t>
            </a:r>
            <a:r>
              <a:rPr lang="en-US" sz="4400" b="0" i="0" u="none" strike="noStrike" dirty="0">
                <a:effectLst/>
              </a:rPr>
              <a:t>, and other Department of Defense stakeholders together to work on the most challenging problems in military, port, and maritime domains.”</a:t>
            </a:r>
            <a:endParaRPr lang="en-US" sz="4400" dirty="0"/>
          </a:p>
        </p:txBody>
      </p:sp>
    </p:spTree>
    <p:extLst>
      <p:ext uri="{BB962C8B-B14F-4D97-AF65-F5344CB8AC3E}">
        <p14:creationId xmlns:p14="http://schemas.microsoft.com/office/powerpoint/2010/main" val="21363841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DBC24F-C3DC-7D43-7053-5CD7E3A071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50A959-921C-9ED3-586C-4C67F55A7754}"/>
              </a:ext>
            </a:extLst>
          </p:cNvPr>
          <p:cNvSpPr>
            <a:spLocks noGrp="1"/>
          </p:cNvSpPr>
          <p:nvPr>
            <p:ph type="title"/>
          </p:nvPr>
        </p:nvSpPr>
        <p:spPr/>
        <p:txBody>
          <a:bodyPr/>
          <a:lstStyle/>
          <a:p>
            <a:pPr algn="ctr"/>
            <a:r>
              <a:rPr lang="en-US" b="1" dirty="0" err="1"/>
              <a:t>Fathomwerx</a:t>
            </a:r>
            <a:endParaRPr lang="en-US" b="1" dirty="0"/>
          </a:p>
        </p:txBody>
      </p:sp>
      <p:sp>
        <p:nvSpPr>
          <p:cNvPr id="4" name="Content Placeholder 3">
            <a:extLst>
              <a:ext uri="{FF2B5EF4-FFF2-40B4-BE49-F238E27FC236}">
                <a16:creationId xmlns:a16="http://schemas.microsoft.com/office/drawing/2014/main" id="{A7D4DC9E-D532-0AF9-35A5-7631A274FCD8}"/>
              </a:ext>
            </a:extLst>
          </p:cNvPr>
          <p:cNvSpPr>
            <a:spLocks noGrp="1"/>
          </p:cNvSpPr>
          <p:nvPr>
            <p:ph idx="1"/>
          </p:nvPr>
        </p:nvSpPr>
        <p:spPr/>
        <p:txBody>
          <a:bodyPr>
            <a:normAutofit/>
          </a:bodyPr>
          <a:lstStyle/>
          <a:p>
            <a:r>
              <a:rPr lang="en-US" dirty="0" err="1"/>
              <a:t>Fathomwerx</a:t>
            </a:r>
            <a:r>
              <a:rPr lang="en-US" dirty="0"/>
              <a:t> does not have a systematic way to engage Academic Institutions in its work</a:t>
            </a:r>
          </a:p>
          <a:p>
            <a:r>
              <a:rPr lang="en-US" dirty="0"/>
              <a:t>Many professors and students from CSU Channel Islands have participated in Navy programs</a:t>
            </a:r>
          </a:p>
          <a:p>
            <a:pPr lvl="1"/>
            <a:r>
              <a:rPr lang="en-US" sz="4000" dirty="0"/>
              <a:t>ONR Summer Faculty Research Program</a:t>
            </a:r>
          </a:p>
          <a:p>
            <a:pPr lvl="1"/>
            <a:r>
              <a:rPr lang="en-US" sz="4000" dirty="0"/>
              <a:t>ONR Naval Research Enterprise Internship Program (NREIP)</a:t>
            </a:r>
          </a:p>
          <a:p>
            <a:pPr lvl="1"/>
            <a:r>
              <a:rPr lang="en-US" sz="4000" dirty="0"/>
              <a:t>Faculty-mentored undergraduate research in Mechatronics/Robotics</a:t>
            </a:r>
          </a:p>
          <a:p>
            <a:r>
              <a:rPr lang="en-US" sz="5112" dirty="0"/>
              <a:t>University has legal agreements with the Navy:  EPAs and PIAs</a:t>
            </a:r>
          </a:p>
        </p:txBody>
      </p:sp>
    </p:spTree>
    <p:extLst>
      <p:ext uri="{BB962C8B-B14F-4D97-AF65-F5344CB8AC3E}">
        <p14:creationId xmlns:p14="http://schemas.microsoft.com/office/powerpoint/2010/main" val="1303839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B997F0-0D97-1E24-BA89-7CF2C9854C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23212F-8687-7EE6-FE69-EFCACFE48AB2}"/>
              </a:ext>
            </a:extLst>
          </p:cNvPr>
          <p:cNvSpPr>
            <a:spLocks noGrp="1"/>
          </p:cNvSpPr>
          <p:nvPr>
            <p:ph type="title"/>
          </p:nvPr>
        </p:nvSpPr>
        <p:spPr/>
        <p:txBody>
          <a:bodyPr/>
          <a:lstStyle/>
          <a:p>
            <a:pPr algn="ctr"/>
            <a:r>
              <a:rPr lang="en-US" b="1" dirty="0" err="1"/>
              <a:t>Fathomwerx</a:t>
            </a:r>
            <a:endParaRPr lang="en-US" b="1" dirty="0"/>
          </a:p>
        </p:txBody>
      </p:sp>
      <p:sp>
        <p:nvSpPr>
          <p:cNvPr id="4" name="Content Placeholder 3">
            <a:extLst>
              <a:ext uri="{FF2B5EF4-FFF2-40B4-BE49-F238E27FC236}">
                <a16:creationId xmlns:a16="http://schemas.microsoft.com/office/drawing/2014/main" id="{B4DBC765-7C16-049B-8FDD-752224A31717}"/>
              </a:ext>
            </a:extLst>
          </p:cNvPr>
          <p:cNvSpPr>
            <a:spLocks noGrp="1"/>
          </p:cNvSpPr>
          <p:nvPr>
            <p:ph idx="1"/>
          </p:nvPr>
        </p:nvSpPr>
        <p:spPr/>
        <p:txBody>
          <a:bodyPr>
            <a:normAutofit/>
          </a:bodyPr>
          <a:lstStyle/>
          <a:p>
            <a:r>
              <a:rPr lang="en-US" dirty="0" err="1">
                <a:solidFill>
                  <a:schemeClr val="bg1">
                    <a:lumMod val="75000"/>
                  </a:schemeClr>
                </a:solidFill>
              </a:rPr>
              <a:t>Fathomwerx</a:t>
            </a:r>
            <a:r>
              <a:rPr lang="en-US" dirty="0">
                <a:solidFill>
                  <a:schemeClr val="bg1">
                    <a:lumMod val="75000"/>
                  </a:schemeClr>
                </a:solidFill>
              </a:rPr>
              <a:t> does not have a systematic way to engage Academic Institutions in its work</a:t>
            </a:r>
          </a:p>
          <a:p>
            <a:r>
              <a:rPr lang="en-US" dirty="0">
                <a:solidFill>
                  <a:schemeClr val="bg1">
                    <a:lumMod val="75000"/>
                  </a:schemeClr>
                </a:solidFill>
              </a:rPr>
              <a:t>Many professors and students from CSU Channel Islands have participated in Navy programs</a:t>
            </a:r>
          </a:p>
          <a:p>
            <a:pPr lvl="1"/>
            <a:r>
              <a:rPr lang="en-US" sz="4000" dirty="0">
                <a:solidFill>
                  <a:schemeClr val="bg1">
                    <a:lumMod val="75000"/>
                  </a:schemeClr>
                </a:solidFill>
              </a:rPr>
              <a:t>ONR Summer Faculty Research Program</a:t>
            </a:r>
          </a:p>
          <a:p>
            <a:pPr lvl="1"/>
            <a:r>
              <a:rPr lang="en-US" sz="4000" dirty="0">
                <a:solidFill>
                  <a:schemeClr val="bg1">
                    <a:lumMod val="75000"/>
                  </a:schemeClr>
                </a:solidFill>
              </a:rPr>
              <a:t>ONR Naval Research Enterprise Internship Program (NREIP)</a:t>
            </a:r>
          </a:p>
          <a:p>
            <a:pPr lvl="1"/>
            <a:r>
              <a:rPr lang="en-US" sz="4000" dirty="0">
                <a:solidFill>
                  <a:schemeClr val="bg1">
                    <a:lumMod val="75000"/>
                  </a:schemeClr>
                </a:solidFill>
              </a:rPr>
              <a:t>Faculty-mentored undergraduate research in Mechatronics/Robotics</a:t>
            </a:r>
          </a:p>
          <a:p>
            <a:r>
              <a:rPr lang="en-US" sz="5112" dirty="0"/>
              <a:t>University has legal agreements with the Navy:  EPAs and PIAs</a:t>
            </a:r>
          </a:p>
        </p:txBody>
      </p:sp>
    </p:spTree>
    <p:extLst>
      <p:ext uri="{BB962C8B-B14F-4D97-AF65-F5344CB8AC3E}">
        <p14:creationId xmlns:p14="http://schemas.microsoft.com/office/powerpoint/2010/main" val="21015055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6893A2-A7F1-B893-172D-1FA2976443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BF877C-2988-F3F0-29D2-BF7BD0D41EDC}"/>
              </a:ext>
            </a:extLst>
          </p:cNvPr>
          <p:cNvSpPr>
            <a:spLocks noGrp="1"/>
          </p:cNvSpPr>
          <p:nvPr>
            <p:ph type="title"/>
          </p:nvPr>
        </p:nvSpPr>
        <p:spPr/>
        <p:txBody>
          <a:bodyPr/>
          <a:lstStyle/>
          <a:p>
            <a:pPr algn="ctr"/>
            <a:r>
              <a:rPr lang="en-US" b="1" dirty="0" err="1"/>
              <a:t>Fathomwerx</a:t>
            </a:r>
            <a:endParaRPr lang="en-US" b="1" dirty="0"/>
          </a:p>
        </p:txBody>
      </p:sp>
      <p:sp>
        <p:nvSpPr>
          <p:cNvPr id="4" name="Content Placeholder 3">
            <a:extLst>
              <a:ext uri="{FF2B5EF4-FFF2-40B4-BE49-F238E27FC236}">
                <a16:creationId xmlns:a16="http://schemas.microsoft.com/office/drawing/2014/main" id="{A8EF1BA5-B4B8-5C3A-39B2-7E25C0E2964C}"/>
              </a:ext>
            </a:extLst>
          </p:cNvPr>
          <p:cNvSpPr>
            <a:spLocks noGrp="1"/>
          </p:cNvSpPr>
          <p:nvPr>
            <p:ph idx="1"/>
          </p:nvPr>
        </p:nvSpPr>
        <p:spPr/>
        <p:txBody>
          <a:bodyPr>
            <a:normAutofit/>
          </a:bodyPr>
          <a:lstStyle/>
          <a:p>
            <a:r>
              <a:rPr lang="en-US" sz="5112" dirty="0"/>
              <a:t>University has legal agreements with the Navy:  EPAs and PIAs</a:t>
            </a:r>
          </a:p>
          <a:p>
            <a:r>
              <a:rPr lang="en-US" sz="5112" dirty="0"/>
              <a:t>Navy and the University efforts to establish a sustained robust partnership have failed to get traction</a:t>
            </a:r>
          </a:p>
          <a:p>
            <a:r>
              <a:rPr lang="en-US" sz="5112" dirty="0"/>
              <a:t>Summer 2024:  Miller starts a sabbatical at </a:t>
            </a:r>
            <a:r>
              <a:rPr lang="en-US" sz="5112" dirty="0" err="1"/>
              <a:t>Fathomwerx</a:t>
            </a:r>
            <a:r>
              <a:rPr lang="en-US" sz="5112" dirty="0"/>
              <a:t> to study how the organization could build stronger connections with academia</a:t>
            </a:r>
          </a:p>
        </p:txBody>
      </p:sp>
    </p:spTree>
    <p:extLst>
      <p:ext uri="{BB962C8B-B14F-4D97-AF65-F5344CB8AC3E}">
        <p14:creationId xmlns:p14="http://schemas.microsoft.com/office/powerpoint/2010/main" val="15134305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endParaRPr lang="en-US"/>
          </a:p>
        </p:txBody>
      </p:sp>
      <p:sp>
        <p:nvSpPr>
          <p:cNvPr id="3" name="Title 2"/>
          <p:cNvSpPr>
            <a:spLocks noGrp="1"/>
          </p:cNvSpPr>
          <p:nvPr>
            <p:ph type="title"/>
          </p:nvPr>
        </p:nvSpPr>
        <p:spPr/>
        <p:txBody>
          <a:bodyPr/>
          <a:lstStyle/>
          <a:p>
            <a:pPr algn="ctr"/>
            <a:r>
              <a:rPr lang="en-US" b="1" dirty="0"/>
              <a:t>UCF and the Tech Grove</a:t>
            </a: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2834"/>
          <a:stretch/>
        </p:blipFill>
        <p:spPr bwMode="auto">
          <a:xfrm>
            <a:off x="604816" y="2530293"/>
            <a:ext cx="14761078" cy="9661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74569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1DF420-BEDB-F990-4684-95D1CDC0B5F2}"/>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B580637-D42C-7048-409E-8629625E4682}"/>
              </a:ext>
            </a:extLst>
          </p:cNvPr>
          <p:cNvSpPr>
            <a:spLocks noGrp="1"/>
          </p:cNvSpPr>
          <p:nvPr>
            <p:ph sz="quarter" idx="13"/>
          </p:nvPr>
        </p:nvSpPr>
        <p:spPr>
          <a:xfrm>
            <a:off x="974035" y="2747264"/>
            <a:ext cx="14431617" cy="7649066"/>
          </a:xfrm>
        </p:spPr>
        <p:txBody>
          <a:bodyPr>
            <a:normAutofit/>
          </a:bodyPr>
          <a:lstStyle/>
          <a:p>
            <a:pPr marL="585788" indent="-390525"/>
            <a:r>
              <a:rPr lang="en-US" dirty="0">
                <a:solidFill>
                  <a:schemeClr val="bg1">
                    <a:lumMod val="75000"/>
                  </a:schemeClr>
                </a:solidFill>
              </a:rPr>
              <a:t>The Tech Grove is a cousin to </a:t>
            </a:r>
            <a:r>
              <a:rPr lang="en-US" dirty="0" err="1">
                <a:solidFill>
                  <a:schemeClr val="bg1">
                    <a:lumMod val="75000"/>
                  </a:schemeClr>
                </a:solidFill>
              </a:rPr>
              <a:t>Fathomwerx’s</a:t>
            </a:r>
            <a:r>
              <a:rPr lang="en-US" dirty="0">
                <a:solidFill>
                  <a:schemeClr val="bg1">
                    <a:lumMod val="75000"/>
                  </a:schemeClr>
                </a:solidFill>
              </a:rPr>
              <a:t> Ventura Tech Bridge</a:t>
            </a:r>
          </a:p>
          <a:p>
            <a:pPr marL="585788" indent="-390525"/>
            <a:r>
              <a:rPr lang="en-US" dirty="0">
                <a:solidFill>
                  <a:schemeClr val="bg1">
                    <a:lumMod val="75000"/>
                  </a:schemeClr>
                </a:solidFill>
              </a:rPr>
              <a:t>The Tech Grove (and ‘Team Orlando’) partner with the University of Central Florida</a:t>
            </a:r>
          </a:p>
          <a:p>
            <a:pPr marL="1398579" lvl="2" indent="-390525"/>
            <a:r>
              <a:rPr lang="en-US" sz="4000" dirty="0">
                <a:solidFill>
                  <a:schemeClr val="bg1">
                    <a:lumMod val="75000"/>
                  </a:schemeClr>
                </a:solidFill>
              </a:rPr>
              <a:t>Space</a:t>
            </a:r>
          </a:p>
          <a:p>
            <a:pPr marL="1398579" lvl="2" indent="-390525"/>
            <a:r>
              <a:rPr lang="en-US" sz="4000" dirty="0">
                <a:solidFill>
                  <a:schemeClr val="bg1">
                    <a:lumMod val="75000"/>
                  </a:schemeClr>
                </a:solidFill>
              </a:rPr>
              <a:t>Staff</a:t>
            </a:r>
          </a:p>
          <a:p>
            <a:pPr marL="1398579" lvl="2" indent="-390525"/>
            <a:r>
              <a:rPr lang="en-US" sz="4000" dirty="0">
                <a:solidFill>
                  <a:schemeClr val="bg1">
                    <a:lumMod val="75000"/>
                  </a:schemeClr>
                </a:solidFill>
              </a:rPr>
              <a:t>Programming</a:t>
            </a:r>
          </a:p>
          <a:p>
            <a:pPr marL="585788" indent="-390525"/>
            <a:r>
              <a:rPr lang="en-US" dirty="0">
                <a:solidFill>
                  <a:schemeClr val="bg1">
                    <a:lumMod val="75000"/>
                  </a:schemeClr>
                </a:solidFill>
              </a:rPr>
              <a:t>A. Jaeger:  “Can we do this in Ventura County?”</a:t>
            </a:r>
          </a:p>
          <a:p>
            <a:pPr marL="585788" indent="-390525"/>
            <a:r>
              <a:rPr lang="en-US" dirty="0">
                <a:solidFill>
                  <a:schemeClr val="bg1">
                    <a:lumMod val="75000"/>
                  </a:schemeClr>
                </a:solidFill>
              </a:rPr>
              <a:t>Sends Seal Team:  Rob Heilman, Bill Simmons, Jason Miller</a:t>
            </a:r>
          </a:p>
        </p:txBody>
      </p:sp>
      <p:sp>
        <p:nvSpPr>
          <p:cNvPr id="3" name="Title 2">
            <a:extLst>
              <a:ext uri="{FF2B5EF4-FFF2-40B4-BE49-F238E27FC236}">
                <a16:creationId xmlns:a16="http://schemas.microsoft.com/office/drawing/2014/main" id="{34566719-E643-6B3F-68E1-F7810513476B}"/>
              </a:ext>
            </a:extLst>
          </p:cNvPr>
          <p:cNvSpPr>
            <a:spLocks noGrp="1"/>
          </p:cNvSpPr>
          <p:nvPr>
            <p:ph type="title"/>
          </p:nvPr>
        </p:nvSpPr>
        <p:spPr/>
        <p:txBody>
          <a:bodyPr/>
          <a:lstStyle/>
          <a:p>
            <a:pPr algn="ctr"/>
            <a:r>
              <a:rPr lang="en-US" b="1" dirty="0"/>
              <a:t>UCF and the Tech Grove</a:t>
            </a:r>
          </a:p>
        </p:txBody>
      </p:sp>
    </p:spTree>
    <p:extLst>
      <p:ext uri="{BB962C8B-B14F-4D97-AF65-F5344CB8AC3E}">
        <p14:creationId xmlns:p14="http://schemas.microsoft.com/office/powerpoint/2010/main" val="510535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500" fill="hold"/>
                                        <p:tgtEl>
                                          <p:spTgt spid="2">
                                            <p:txEl>
                                              <p:pRg st="0" end="0"/>
                                            </p:txEl>
                                          </p:spTgt>
                                        </p:tgtEl>
                                        <p:attrNameLst>
                                          <p:attrName>style.color</p:attrName>
                                        </p:attrNameLst>
                                      </p:cBhvr>
                                      <p:to>
                                        <a:schemeClr val="tx1"/>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grpId="0" nodeType="clickEffect">
                                  <p:stCondLst>
                                    <p:cond delay="0"/>
                                  </p:stCondLst>
                                  <p:childTnLst>
                                    <p:animClr clrSpc="rgb" dir="cw">
                                      <p:cBhvr override="childStyle">
                                        <p:cTn id="10" dur="500" fill="hold"/>
                                        <p:tgtEl>
                                          <p:spTgt spid="2">
                                            <p:txEl>
                                              <p:pRg st="1" end="1"/>
                                            </p:txEl>
                                          </p:spTgt>
                                        </p:tgtEl>
                                        <p:attrNameLst>
                                          <p:attrName>style.color</p:attrName>
                                        </p:attrNameLst>
                                      </p:cBhvr>
                                      <p:to>
                                        <a:schemeClr val="tx1"/>
                                      </p:to>
                                    </p:animClr>
                                  </p:childTnLst>
                                </p:cTn>
                              </p:par>
                              <p:par>
                                <p:cTn id="11" presetID="3" presetClass="emph" presetSubtype="2" fill="hold" grpId="0" nodeType="withEffect">
                                  <p:stCondLst>
                                    <p:cond delay="0"/>
                                  </p:stCondLst>
                                  <p:childTnLst>
                                    <p:animClr clrSpc="rgb" dir="cw">
                                      <p:cBhvr override="childStyle">
                                        <p:cTn id="12" dur="500" fill="hold"/>
                                        <p:tgtEl>
                                          <p:spTgt spid="2">
                                            <p:txEl>
                                              <p:pRg st="2" end="2"/>
                                            </p:txEl>
                                          </p:spTgt>
                                        </p:tgtEl>
                                        <p:attrNameLst>
                                          <p:attrName>style.color</p:attrName>
                                        </p:attrNameLst>
                                      </p:cBhvr>
                                      <p:to>
                                        <a:schemeClr val="tx1"/>
                                      </p:to>
                                    </p:animClr>
                                  </p:childTnLst>
                                </p:cTn>
                              </p:par>
                              <p:par>
                                <p:cTn id="13" presetID="3" presetClass="emph" presetSubtype="2" fill="hold" grpId="0" nodeType="withEffect">
                                  <p:stCondLst>
                                    <p:cond delay="0"/>
                                  </p:stCondLst>
                                  <p:childTnLst>
                                    <p:animClr clrSpc="rgb" dir="cw">
                                      <p:cBhvr override="childStyle">
                                        <p:cTn id="14" dur="500" fill="hold"/>
                                        <p:tgtEl>
                                          <p:spTgt spid="2">
                                            <p:txEl>
                                              <p:pRg st="3" end="3"/>
                                            </p:txEl>
                                          </p:spTgt>
                                        </p:tgtEl>
                                        <p:attrNameLst>
                                          <p:attrName>style.color</p:attrName>
                                        </p:attrNameLst>
                                      </p:cBhvr>
                                      <p:to>
                                        <a:schemeClr val="tx1"/>
                                      </p:to>
                                    </p:animClr>
                                  </p:childTnLst>
                                </p:cTn>
                              </p:par>
                              <p:par>
                                <p:cTn id="15" presetID="3" presetClass="emph" presetSubtype="2" fill="hold" grpId="0" nodeType="withEffect">
                                  <p:stCondLst>
                                    <p:cond delay="0"/>
                                  </p:stCondLst>
                                  <p:childTnLst>
                                    <p:animClr clrSpc="rgb" dir="cw">
                                      <p:cBhvr override="childStyle">
                                        <p:cTn id="16" dur="500" fill="hold"/>
                                        <p:tgtEl>
                                          <p:spTgt spid="2">
                                            <p:txEl>
                                              <p:pRg st="4" end="4"/>
                                            </p:txEl>
                                          </p:spTgt>
                                        </p:tgtEl>
                                        <p:attrNameLst>
                                          <p:attrName>style.color</p:attrName>
                                        </p:attrNameLst>
                                      </p:cBhvr>
                                      <p:to>
                                        <a:schemeClr val="tx1"/>
                                      </p:to>
                                    </p:animClr>
                                  </p:childTnLst>
                                </p:cTn>
                              </p:par>
                            </p:childTnLst>
                          </p:cTn>
                        </p:par>
                      </p:childTnLst>
                    </p:cTn>
                  </p:par>
                  <p:par>
                    <p:cTn id="17" fill="hold">
                      <p:stCondLst>
                        <p:cond delay="indefinite"/>
                      </p:stCondLst>
                      <p:childTnLst>
                        <p:par>
                          <p:cTn id="18" fill="hold">
                            <p:stCondLst>
                              <p:cond delay="0"/>
                            </p:stCondLst>
                            <p:childTnLst>
                              <p:par>
                                <p:cTn id="19" presetID="3" presetClass="emph" presetSubtype="2" fill="hold" grpId="0" nodeType="clickEffect">
                                  <p:stCondLst>
                                    <p:cond delay="0"/>
                                  </p:stCondLst>
                                  <p:childTnLst>
                                    <p:animClr clrSpc="rgb" dir="cw">
                                      <p:cBhvr override="childStyle">
                                        <p:cTn id="20" dur="500" fill="hold"/>
                                        <p:tgtEl>
                                          <p:spTgt spid="2">
                                            <p:txEl>
                                              <p:pRg st="5" end="5"/>
                                            </p:txEl>
                                          </p:spTgt>
                                        </p:tgtEl>
                                        <p:attrNameLst>
                                          <p:attrName>style.color</p:attrName>
                                        </p:attrNameLst>
                                      </p:cBhvr>
                                      <p:to>
                                        <a:schemeClr val="tx1"/>
                                      </p:to>
                                    </p:animClr>
                                  </p:childTnLst>
                                </p:cTn>
                              </p:par>
                            </p:childTnLst>
                          </p:cTn>
                        </p:par>
                      </p:childTnLst>
                    </p:cTn>
                  </p:par>
                  <p:par>
                    <p:cTn id="21" fill="hold">
                      <p:stCondLst>
                        <p:cond delay="indefinite"/>
                      </p:stCondLst>
                      <p:childTnLst>
                        <p:par>
                          <p:cTn id="22" fill="hold">
                            <p:stCondLst>
                              <p:cond delay="0"/>
                            </p:stCondLst>
                            <p:childTnLst>
                              <p:par>
                                <p:cTn id="23" presetID="3" presetClass="emph" presetSubtype="2" fill="hold" grpId="0" nodeType="clickEffect">
                                  <p:stCondLst>
                                    <p:cond delay="0"/>
                                  </p:stCondLst>
                                  <p:childTnLst>
                                    <p:animClr clrSpc="rgb" dir="cw">
                                      <p:cBhvr override="childStyle">
                                        <p:cTn id="24" dur="500" fill="hold"/>
                                        <p:tgtEl>
                                          <p:spTgt spid="2">
                                            <p:txEl>
                                              <p:pRg st="6" end="6"/>
                                            </p:txEl>
                                          </p:spTgt>
                                        </p:tgtEl>
                                        <p:attrNameLst>
                                          <p:attrName>style.color</p:attrName>
                                        </p:attrNameLst>
                                      </p:cBhvr>
                                      <p:to>
                                        <a:schemeClr val="tx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518F1E-A514-EAE9-7741-3B6A73F82557}"/>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B069C07-E6D8-A0F7-D101-8A3705F303F1}"/>
              </a:ext>
            </a:extLst>
          </p:cNvPr>
          <p:cNvSpPr>
            <a:spLocks noGrp="1"/>
          </p:cNvSpPr>
          <p:nvPr>
            <p:ph sz="quarter" idx="13"/>
          </p:nvPr>
        </p:nvSpPr>
        <p:spPr>
          <a:xfrm>
            <a:off x="974035" y="2747264"/>
            <a:ext cx="14431617" cy="7649066"/>
          </a:xfrm>
        </p:spPr>
        <p:txBody>
          <a:bodyPr>
            <a:normAutofit/>
          </a:bodyPr>
          <a:lstStyle/>
          <a:p>
            <a:pPr marL="585788" indent="-390525"/>
            <a:r>
              <a:rPr lang="en-US" dirty="0">
                <a:solidFill>
                  <a:schemeClr val="bg1">
                    <a:lumMod val="75000"/>
                  </a:schemeClr>
                </a:solidFill>
              </a:rPr>
              <a:t>Anecdote:  Three guys walk into a VP’s office…</a:t>
            </a:r>
          </a:p>
          <a:p>
            <a:pPr marL="585788" indent="-390525"/>
            <a:r>
              <a:rPr lang="en-US" dirty="0">
                <a:solidFill>
                  <a:schemeClr val="bg1">
                    <a:lumMod val="75000"/>
                  </a:schemeClr>
                </a:solidFill>
              </a:rPr>
              <a:t>Representative of how difficult it is to get a University to change</a:t>
            </a:r>
          </a:p>
          <a:p>
            <a:pPr marL="585788" indent="-390525"/>
            <a:r>
              <a:rPr lang="en-US" dirty="0">
                <a:solidFill>
                  <a:schemeClr val="bg1">
                    <a:lumMod val="75000"/>
                  </a:schemeClr>
                </a:solidFill>
              </a:rPr>
              <a:t>(It doesn’t help that these are challenging times for CSU Channel Islands!)</a:t>
            </a:r>
          </a:p>
          <a:p>
            <a:pPr marL="585788" indent="-390525"/>
            <a:r>
              <a:rPr lang="en-US" dirty="0">
                <a:solidFill>
                  <a:schemeClr val="bg1">
                    <a:lumMod val="75000"/>
                  </a:schemeClr>
                </a:solidFill>
              </a:rPr>
              <a:t>Epiphany: policy of the Academic Senate</a:t>
            </a:r>
          </a:p>
          <a:p>
            <a:pPr marL="585788" indent="-390525"/>
            <a:r>
              <a:rPr lang="en-US" dirty="0">
                <a:solidFill>
                  <a:schemeClr val="bg1">
                    <a:lumMod val="75000"/>
                  </a:schemeClr>
                </a:solidFill>
              </a:rPr>
              <a:t>After much consultation, Miller proposes an applied research </a:t>
            </a:r>
            <a:r>
              <a:rPr lang="en-US" i="1" dirty="0">
                <a:solidFill>
                  <a:schemeClr val="bg1">
                    <a:lumMod val="75000"/>
                  </a:schemeClr>
                </a:solidFill>
              </a:rPr>
              <a:t>Institute for Technology and Collaboration</a:t>
            </a:r>
          </a:p>
        </p:txBody>
      </p:sp>
      <p:sp>
        <p:nvSpPr>
          <p:cNvPr id="3" name="Title 2">
            <a:extLst>
              <a:ext uri="{FF2B5EF4-FFF2-40B4-BE49-F238E27FC236}">
                <a16:creationId xmlns:a16="http://schemas.microsoft.com/office/drawing/2014/main" id="{7EC71948-3B5A-F796-B202-9B7D35BEE43A}"/>
              </a:ext>
            </a:extLst>
          </p:cNvPr>
          <p:cNvSpPr>
            <a:spLocks noGrp="1"/>
          </p:cNvSpPr>
          <p:nvPr>
            <p:ph type="title"/>
          </p:nvPr>
        </p:nvSpPr>
        <p:spPr/>
        <p:txBody>
          <a:bodyPr/>
          <a:lstStyle/>
          <a:p>
            <a:pPr algn="ctr"/>
            <a:r>
              <a:rPr lang="en-US" b="1" dirty="0"/>
              <a:t>UCF and the Tech Grove</a:t>
            </a:r>
          </a:p>
        </p:txBody>
      </p:sp>
    </p:spTree>
    <p:extLst>
      <p:ext uri="{BB962C8B-B14F-4D97-AF65-F5344CB8AC3E}">
        <p14:creationId xmlns:p14="http://schemas.microsoft.com/office/powerpoint/2010/main" val="3715342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2">
                                            <p:txEl>
                                              <p:pRg st="0" end="0"/>
                                            </p:txEl>
                                          </p:spTgt>
                                        </p:tgtEl>
                                        <p:attrNameLst>
                                          <p:attrName>style.color</p:attrName>
                                        </p:attrNameLst>
                                      </p:cBhvr>
                                      <p:to>
                                        <a:schemeClr val="tx1"/>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nodeType="clickEffect">
                                  <p:stCondLst>
                                    <p:cond delay="0"/>
                                  </p:stCondLst>
                                  <p:childTnLst>
                                    <p:animClr clrSpc="rgb" dir="cw">
                                      <p:cBhvr override="childStyle">
                                        <p:cTn id="10" dur="500" fill="hold"/>
                                        <p:tgtEl>
                                          <p:spTgt spid="2">
                                            <p:txEl>
                                              <p:pRg st="1" end="1"/>
                                            </p:txEl>
                                          </p:spTgt>
                                        </p:tgtEl>
                                        <p:attrNameLst>
                                          <p:attrName>style.color</p:attrName>
                                        </p:attrNameLst>
                                      </p:cBhvr>
                                      <p:to>
                                        <a:schemeClr val="tx1"/>
                                      </p:to>
                                    </p:animClr>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nodeType="clickEffect">
                                  <p:stCondLst>
                                    <p:cond delay="0"/>
                                  </p:stCondLst>
                                  <p:childTnLst>
                                    <p:animClr clrSpc="rgb" dir="cw">
                                      <p:cBhvr override="childStyle">
                                        <p:cTn id="14" dur="500" fill="hold"/>
                                        <p:tgtEl>
                                          <p:spTgt spid="2">
                                            <p:txEl>
                                              <p:pRg st="2" end="2"/>
                                            </p:txEl>
                                          </p:spTgt>
                                        </p:tgtEl>
                                        <p:attrNameLst>
                                          <p:attrName>style.color</p:attrName>
                                        </p:attrNameLst>
                                      </p:cBhvr>
                                      <p:to>
                                        <a:schemeClr val="tx1"/>
                                      </p:to>
                                    </p:animClr>
                                  </p:childTnLst>
                                </p:cTn>
                              </p:par>
                            </p:childTnLst>
                          </p:cTn>
                        </p:par>
                      </p:childTnLst>
                    </p:cTn>
                  </p:par>
                  <p:par>
                    <p:cTn id="15" fill="hold">
                      <p:stCondLst>
                        <p:cond delay="indefinite"/>
                      </p:stCondLst>
                      <p:childTnLst>
                        <p:par>
                          <p:cTn id="16" fill="hold">
                            <p:stCondLst>
                              <p:cond delay="0"/>
                            </p:stCondLst>
                            <p:childTnLst>
                              <p:par>
                                <p:cTn id="17" presetID="3" presetClass="emph" presetSubtype="2" fill="hold" nodeType="clickEffect">
                                  <p:stCondLst>
                                    <p:cond delay="0"/>
                                  </p:stCondLst>
                                  <p:childTnLst>
                                    <p:animClr clrSpc="rgb" dir="cw">
                                      <p:cBhvr override="childStyle">
                                        <p:cTn id="18" dur="500" fill="hold"/>
                                        <p:tgtEl>
                                          <p:spTgt spid="2">
                                            <p:txEl>
                                              <p:pRg st="3" end="3"/>
                                            </p:txEl>
                                          </p:spTgt>
                                        </p:tgtEl>
                                        <p:attrNameLst>
                                          <p:attrName>style.color</p:attrName>
                                        </p:attrNameLst>
                                      </p:cBhvr>
                                      <p:to>
                                        <a:schemeClr val="tx1"/>
                                      </p:to>
                                    </p:animClr>
                                  </p:childTnLst>
                                </p:cTn>
                              </p:par>
                            </p:childTnLst>
                          </p:cTn>
                        </p:par>
                      </p:childTnLst>
                    </p:cTn>
                  </p:par>
                  <p:par>
                    <p:cTn id="19" fill="hold">
                      <p:stCondLst>
                        <p:cond delay="indefinite"/>
                      </p:stCondLst>
                      <p:childTnLst>
                        <p:par>
                          <p:cTn id="20" fill="hold">
                            <p:stCondLst>
                              <p:cond delay="0"/>
                            </p:stCondLst>
                            <p:childTnLst>
                              <p:par>
                                <p:cTn id="21" presetID="3" presetClass="emph" presetSubtype="2" fill="hold" nodeType="clickEffect">
                                  <p:stCondLst>
                                    <p:cond delay="0"/>
                                  </p:stCondLst>
                                  <p:childTnLst>
                                    <p:animClr clrSpc="rgb" dir="cw">
                                      <p:cBhvr override="childStyle">
                                        <p:cTn id="22" dur="500" fill="hold"/>
                                        <p:tgtEl>
                                          <p:spTgt spid="2">
                                            <p:txEl>
                                              <p:pRg st="4" end="4"/>
                                            </p:txEl>
                                          </p:spTgt>
                                        </p:tgtEl>
                                        <p:attrNameLst>
                                          <p:attrName>style.color</p:attrName>
                                        </p:attrNameLst>
                                      </p:cBhvr>
                                      <p:to>
                                        <a:schemeClr val="tx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61C1AA-0503-A311-989D-9F5A2F890252}"/>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04F36FC-B467-912E-3640-61CEB3985B01}"/>
              </a:ext>
            </a:extLst>
          </p:cNvPr>
          <p:cNvSpPr>
            <a:spLocks noGrp="1"/>
          </p:cNvSpPr>
          <p:nvPr>
            <p:ph sz="quarter" idx="13"/>
          </p:nvPr>
        </p:nvSpPr>
        <p:spPr>
          <a:xfrm>
            <a:off x="912191" y="3343612"/>
            <a:ext cx="14431617" cy="7649066"/>
          </a:xfrm>
        </p:spPr>
        <p:txBody>
          <a:bodyPr>
            <a:normAutofit/>
          </a:bodyPr>
          <a:lstStyle/>
          <a:p>
            <a:pPr marL="585788" indent="-390525"/>
            <a:r>
              <a:rPr lang="en-US" i="1" dirty="0"/>
              <a:t>Goals</a:t>
            </a:r>
          </a:p>
          <a:p>
            <a:pPr marL="1398577" lvl="1" indent="-390525"/>
            <a:r>
              <a:rPr lang="en-US" i="1" dirty="0">
                <a:solidFill>
                  <a:schemeClr val="bg1">
                    <a:lumMod val="75000"/>
                  </a:schemeClr>
                </a:solidFill>
              </a:rPr>
              <a:t>Serve as a University clearinghouse for Navy information and opportunities</a:t>
            </a:r>
          </a:p>
          <a:p>
            <a:pPr marL="1398577" lvl="1" indent="-390525"/>
            <a:r>
              <a:rPr lang="en-US" i="1" dirty="0">
                <a:solidFill>
                  <a:schemeClr val="bg1">
                    <a:lumMod val="75000"/>
                  </a:schemeClr>
                </a:solidFill>
              </a:rPr>
              <a:t>Entity through which University becomes </a:t>
            </a:r>
            <a:r>
              <a:rPr lang="en-US" i="1" dirty="0" err="1">
                <a:solidFill>
                  <a:schemeClr val="bg1">
                    <a:lumMod val="75000"/>
                  </a:schemeClr>
                </a:solidFill>
              </a:rPr>
              <a:t>Fathomwerx’s</a:t>
            </a:r>
            <a:r>
              <a:rPr lang="en-US" i="1" dirty="0">
                <a:solidFill>
                  <a:schemeClr val="bg1">
                    <a:lumMod val="75000"/>
                  </a:schemeClr>
                </a:solidFill>
              </a:rPr>
              <a:t> principle academic partner</a:t>
            </a:r>
          </a:p>
          <a:p>
            <a:pPr marL="1398577" lvl="1" indent="-390525"/>
            <a:r>
              <a:rPr lang="en-US" i="1" dirty="0">
                <a:solidFill>
                  <a:schemeClr val="bg1">
                    <a:lumMod val="75000"/>
                  </a:schemeClr>
                </a:solidFill>
              </a:rPr>
              <a:t>Provide </a:t>
            </a:r>
            <a:r>
              <a:rPr lang="en-US" i="1" dirty="0" err="1">
                <a:solidFill>
                  <a:schemeClr val="bg1">
                    <a:lumMod val="75000"/>
                  </a:schemeClr>
                </a:solidFill>
              </a:rPr>
              <a:t>Fathomwerx</a:t>
            </a:r>
            <a:r>
              <a:rPr lang="en-US" i="1" dirty="0">
                <a:solidFill>
                  <a:schemeClr val="bg1">
                    <a:lumMod val="75000"/>
                  </a:schemeClr>
                </a:solidFill>
              </a:rPr>
              <a:t> with publicly accessible space on campus for meeting, collaboration, innovation</a:t>
            </a:r>
          </a:p>
          <a:p>
            <a:pPr marL="1398577" lvl="1" indent="-390525"/>
            <a:r>
              <a:rPr lang="en-US" i="1" dirty="0">
                <a:solidFill>
                  <a:schemeClr val="bg1">
                    <a:lumMod val="75000"/>
                  </a:schemeClr>
                </a:solidFill>
              </a:rPr>
              <a:t>Promote multi-sector collaboration and innovation that extends </a:t>
            </a:r>
            <a:r>
              <a:rPr lang="en-US" i="1" dirty="0" err="1">
                <a:solidFill>
                  <a:schemeClr val="bg1">
                    <a:lumMod val="75000"/>
                  </a:schemeClr>
                </a:solidFill>
              </a:rPr>
              <a:t>Fathomwerx</a:t>
            </a:r>
            <a:r>
              <a:rPr lang="en-US" i="1" dirty="0">
                <a:solidFill>
                  <a:schemeClr val="bg1">
                    <a:lumMod val="75000"/>
                  </a:schemeClr>
                </a:solidFill>
              </a:rPr>
              <a:t> reach into other business sectors</a:t>
            </a:r>
          </a:p>
        </p:txBody>
      </p:sp>
      <p:sp>
        <p:nvSpPr>
          <p:cNvPr id="3" name="Title 2">
            <a:extLst>
              <a:ext uri="{FF2B5EF4-FFF2-40B4-BE49-F238E27FC236}">
                <a16:creationId xmlns:a16="http://schemas.microsoft.com/office/drawing/2014/main" id="{CD75832F-781E-46F7-BE1F-2DF1C0DDB92F}"/>
              </a:ext>
            </a:extLst>
          </p:cNvPr>
          <p:cNvSpPr>
            <a:spLocks noGrp="1"/>
          </p:cNvSpPr>
          <p:nvPr>
            <p:ph type="title"/>
          </p:nvPr>
        </p:nvSpPr>
        <p:spPr/>
        <p:txBody>
          <a:bodyPr/>
          <a:lstStyle/>
          <a:p>
            <a:pPr algn="ctr"/>
            <a:r>
              <a:rPr lang="en-US" b="1" dirty="0"/>
              <a:t>Institute for Technology and Collaboration</a:t>
            </a:r>
          </a:p>
        </p:txBody>
      </p:sp>
    </p:spTree>
    <p:extLst>
      <p:ext uri="{BB962C8B-B14F-4D97-AF65-F5344CB8AC3E}">
        <p14:creationId xmlns:p14="http://schemas.microsoft.com/office/powerpoint/2010/main" val="3188607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2">
                                            <p:txEl>
                                              <p:pRg st="1" end="1"/>
                                            </p:txEl>
                                          </p:spTgt>
                                        </p:tgtEl>
                                        <p:attrNameLst>
                                          <p:attrName>style.color</p:attrName>
                                        </p:attrNameLst>
                                      </p:cBhvr>
                                      <p:to>
                                        <a:schemeClr val="tx1"/>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nodeType="clickEffect">
                                  <p:stCondLst>
                                    <p:cond delay="0"/>
                                  </p:stCondLst>
                                  <p:childTnLst>
                                    <p:animClr clrSpc="rgb" dir="cw">
                                      <p:cBhvr override="childStyle">
                                        <p:cTn id="10" dur="500" fill="hold"/>
                                        <p:tgtEl>
                                          <p:spTgt spid="2">
                                            <p:txEl>
                                              <p:pRg st="2" end="2"/>
                                            </p:txEl>
                                          </p:spTgt>
                                        </p:tgtEl>
                                        <p:attrNameLst>
                                          <p:attrName>style.color</p:attrName>
                                        </p:attrNameLst>
                                      </p:cBhvr>
                                      <p:to>
                                        <a:schemeClr val="tx1"/>
                                      </p:to>
                                    </p:animClr>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nodeType="clickEffect">
                                  <p:stCondLst>
                                    <p:cond delay="0"/>
                                  </p:stCondLst>
                                  <p:childTnLst>
                                    <p:animClr clrSpc="rgb" dir="cw">
                                      <p:cBhvr override="childStyle">
                                        <p:cTn id="14" dur="500" fill="hold"/>
                                        <p:tgtEl>
                                          <p:spTgt spid="2">
                                            <p:txEl>
                                              <p:pRg st="3" end="3"/>
                                            </p:txEl>
                                          </p:spTgt>
                                        </p:tgtEl>
                                        <p:attrNameLst>
                                          <p:attrName>style.color</p:attrName>
                                        </p:attrNameLst>
                                      </p:cBhvr>
                                      <p:to>
                                        <a:schemeClr val="tx1"/>
                                      </p:to>
                                    </p:animClr>
                                  </p:childTnLst>
                                </p:cTn>
                              </p:par>
                            </p:childTnLst>
                          </p:cTn>
                        </p:par>
                      </p:childTnLst>
                    </p:cTn>
                  </p:par>
                  <p:par>
                    <p:cTn id="15" fill="hold">
                      <p:stCondLst>
                        <p:cond delay="indefinite"/>
                      </p:stCondLst>
                      <p:childTnLst>
                        <p:par>
                          <p:cTn id="16" fill="hold">
                            <p:stCondLst>
                              <p:cond delay="0"/>
                            </p:stCondLst>
                            <p:childTnLst>
                              <p:par>
                                <p:cTn id="17" presetID="3" presetClass="emph" presetSubtype="2" fill="hold" nodeType="clickEffect">
                                  <p:stCondLst>
                                    <p:cond delay="0"/>
                                  </p:stCondLst>
                                  <p:childTnLst>
                                    <p:animClr clrSpc="rgb" dir="cw">
                                      <p:cBhvr override="childStyle">
                                        <p:cTn id="18" dur="500" fill="hold"/>
                                        <p:tgtEl>
                                          <p:spTgt spid="2">
                                            <p:txEl>
                                              <p:pRg st="4" end="4"/>
                                            </p:txEl>
                                          </p:spTgt>
                                        </p:tgtEl>
                                        <p:attrNameLst>
                                          <p:attrName>style.color</p:attrName>
                                        </p:attrNameLst>
                                      </p:cBhvr>
                                      <p:to>
                                        <a:schemeClr val="tx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E513BF-4FAD-2CA2-86FE-D4D461F99021}"/>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C5EDBC0-49CD-1627-58FC-8912D6BF7ABB}"/>
              </a:ext>
            </a:extLst>
          </p:cNvPr>
          <p:cNvSpPr>
            <a:spLocks noGrp="1"/>
          </p:cNvSpPr>
          <p:nvPr>
            <p:ph sz="quarter" idx="13"/>
          </p:nvPr>
        </p:nvSpPr>
        <p:spPr>
          <a:xfrm>
            <a:off x="912191" y="3343612"/>
            <a:ext cx="14431617" cy="7649066"/>
          </a:xfrm>
        </p:spPr>
        <p:txBody>
          <a:bodyPr>
            <a:normAutofit lnSpcReduction="10000"/>
          </a:bodyPr>
          <a:lstStyle/>
          <a:p>
            <a:pPr marL="585788" indent="-390525"/>
            <a:r>
              <a:rPr lang="en-US" i="1" dirty="0"/>
              <a:t>Services</a:t>
            </a:r>
          </a:p>
          <a:p>
            <a:pPr marL="1398577" lvl="1" indent="-390525"/>
            <a:r>
              <a:rPr lang="en-US" i="1" dirty="0">
                <a:solidFill>
                  <a:schemeClr val="bg1">
                    <a:lumMod val="75000"/>
                  </a:schemeClr>
                </a:solidFill>
              </a:rPr>
              <a:t>Facilitating problem solving meetings between Navy stakeholders and industry solvers</a:t>
            </a:r>
          </a:p>
          <a:p>
            <a:pPr marL="2211368" lvl="2" indent="-390525"/>
            <a:r>
              <a:rPr lang="en-US" i="1" dirty="0">
                <a:solidFill>
                  <a:schemeClr val="bg1">
                    <a:lumMod val="75000"/>
                  </a:schemeClr>
                </a:solidFill>
              </a:rPr>
              <a:t>Autonomy</a:t>
            </a:r>
          </a:p>
          <a:p>
            <a:pPr marL="2211368" lvl="2" indent="-390525"/>
            <a:r>
              <a:rPr lang="en-US" i="1" dirty="0">
                <a:solidFill>
                  <a:schemeClr val="bg1">
                    <a:lumMod val="75000"/>
                  </a:schemeClr>
                </a:solidFill>
              </a:rPr>
              <a:t>Artificial intelligence</a:t>
            </a:r>
          </a:p>
          <a:p>
            <a:pPr marL="2211368" lvl="2" indent="-390525"/>
            <a:r>
              <a:rPr lang="en-US" i="1" dirty="0">
                <a:solidFill>
                  <a:schemeClr val="bg1">
                    <a:lumMod val="75000"/>
                  </a:schemeClr>
                </a:solidFill>
              </a:rPr>
              <a:t>Cybersecurity</a:t>
            </a:r>
          </a:p>
          <a:p>
            <a:pPr marL="2211368" lvl="2" indent="-390525"/>
            <a:r>
              <a:rPr lang="en-US" i="1" dirty="0">
                <a:solidFill>
                  <a:schemeClr val="bg1">
                    <a:lumMod val="75000"/>
                  </a:schemeClr>
                </a:solidFill>
              </a:rPr>
              <a:t>Smart ‘cities’ and broadband access</a:t>
            </a:r>
          </a:p>
          <a:p>
            <a:pPr marL="1398577" lvl="1" indent="-390525"/>
            <a:r>
              <a:rPr lang="en-US" i="1" dirty="0">
                <a:solidFill>
                  <a:schemeClr val="bg1">
                    <a:lumMod val="75000"/>
                  </a:schemeClr>
                </a:solidFill>
              </a:rPr>
              <a:t>Conduit to other regional academic institutions (e.g., UCSB, SLO)</a:t>
            </a:r>
          </a:p>
          <a:p>
            <a:pPr marL="1398577" lvl="1" indent="-390525"/>
            <a:r>
              <a:rPr lang="en-US" i="1" dirty="0">
                <a:solidFill>
                  <a:schemeClr val="bg1">
                    <a:lumMod val="75000"/>
                  </a:schemeClr>
                </a:solidFill>
              </a:rPr>
              <a:t>Publishing white papers promoting regional technology opportunities for growth</a:t>
            </a:r>
          </a:p>
          <a:p>
            <a:pPr marL="1398577" lvl="1" indent="-390525"/>
            <a:r>
              <a:rPr lang="en-US" i="1" dirty="0">
                <a:solidFill>
                  <a:schemeClr val="bg1">
                    <a:lumMod val="75000"/>
                  </a:schemeClr>
                </a:solidFill>
              </a:rPr>
              <a:t>Supporting </a:t>
            </a:r>
            <a:r>
              <a:rPr lang="en-US" i="1" dirty="0" err="1">
                <a:solidFill>
                  <a:schemeClr val="bg1">
                    <a:lumMod val="75000"/>
                  </a:schemeClr>
                </a:solidFill>
              </a:rPr>
              <a:t>Fathomwerx</a:t>
            </a:r>
            <a:r>
              <a:rPr lang="en-US" i="1" dirty="0">
                <a:solidFill>
                  <a:schemeClr val="bg1">
                    <a:lumMod val="75000"/>
                  </a:schemeClr>
                </a:solidFill>
              </a:rPr>
              <a:t> programming</a:t>
            </a:r>
          </a:p>
          <a:p>
            <a:pPr marL="1398577" lvl="1" indent="-390525"/>
            <a:endParaRPr lang="en-US" i="1" dirty="0"/>
          </a:p>
          <a:p>
            <a:pPr marL="1398577" lvl="1" indent="-390525"/>
            <a:endParaRPr lang="en-US" i="1" dirty="0"/>
          </a:p>
        </p:txBody>
      </p:sp>
      <p:sp>
        <p:nvSpPr>
          <p:cNvPr id="3" name="Title 2">
            <a:extLst>
              <a:ext uri="{FF2B5EF4-FFF2-40B4-BE49-F238E27FC236}">
                <a16:creationId xmlns:a16="http://schemas.microsoft.com/office/drawing/2014/main" id="{95924D1B-8E29-51A2-745E-3332BEB42008}"/>
              </a:ext>
            </a:extLst>
          </p:cNvPr>
          <p:cNvSpPr>
            <a:spLocks noGrp="1"/>
          </p:cNvSpPr>
          <p:nvPr>
            <p:ph type="title"/>
          </p:nvPr>
        </p:nvSpPr>
        <p:spPr/>
        <p:txBody>
          <a:bodyPr/>
          <a:lstStyle/>
          <a:p>
            <a:pPr algn="ctr"/>
            <a:r>
              <a:rPr lang="en-US" b="1" dirty="0"/>
              <a:t>Institute for Technology and Collaboration</a:t>
            </a:r>
          </a:p>
        </p:txBody>
      </p:sp>
    </p:spTree>
    <p:extLst>
      <p:ext uri="{BB962C8B-B14F-4D97-AF65-F5344CB8AC3E}">
        <p14:creationId xmlns:p14="http://schemas.microsoft.com/office/powerpoint/2010/main" val="1303368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2">
                                            <p:txEl>
                                              <p:pRg st="1" end="1"/>
                                            </p:txEl>
                                          </p:spTgt>
                                        </p:tgtEl>
                                        <p:attrNameLst>
                                          <p:attrName>style.color</p:attrName>
                                        </p:attrNameLst>
                                      </p:cBhvr>
                                      <p:to>
                                        <a:schemeClr val="tx1"/>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nodeType="clickEffect">
                                  <p:stCondLst>
                                    <p:cond delay="0"/>
                                  </p:stCondLst>
                                  <p:childTnLst>
                                    <p:animClr clrSpc="rgb" dir="cw">
                                      <p:cBhvr override="childStyle">
                                        <p:cTn id="10" dur="500" fill="hold"/>
                                        <p:tgtEl>
                                          <p:spTgt spid="2">
                                            <p:txEl>
                                              <p:pRg st="2" end="2"/>
                                            </p:txEl>
                                          </p:spTgt>
                                        </p:tgtEl>
                                        <p:attrNameLst>
                                          <p:attrName>style.color</p:attrName>
                                        </p:attrNameLst>
                                      </p:cBhvr>
                                      <p:to>
                                        <a:schemeClr val="tx1"/>
                                      </p:to>
                                    </p:animClr>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nodeType="clickEffect">
                                  <p:stCondLst>
                                    <p:cond delay="0"/>
                                  </p:stCondLst>
                                  <p:childTnLst>
                                    <p:animClr clrSpc="rgb" dir="cw">
                                      <p:cBhvr override="childStyle">
                                        <p:cTn id="14" dur="500" fill="hold"/>
                                        <p:tgtEl>
                                          <p:spTgt spid="2">
                                            <p:txEl>
                                              <p:pRg st="3" end="3"/>
                                            </p:txEl>
                                          </p:spTgt>
                                        </p:tgtEl>
                                        <p:attrNameLst>
                                          <p:attrName>style.color</p:attrName>
                                        </p:attrNameLst>
                                      </p:cBhvr>
                                      <p:to>
                                        <a:schemeClr val="tx1"/>
                                      </p:to>
                                    </p:animClr>
                                  </p:childTnLst>
                                </p:cTn>
                              </p:par>
                            </p:childTnLst>
                          </p:cTn>
                        </p:par>
                      </p:childTnLst>
                    </p:cTn>
                  </p:par>
                  <p:par>
                    <p:cTn id="15" fill="hold">
                      <p:stCondLst>
                        <p:cond delay="indefinite"/>
                      </p:stCondLst>
                      <p:childTnLst>
                        <p:par>
                          <p:cTn id="16" fill="hold">
                            <p:stCondLst>
                              <p:cond delay="0"/>
                            </p:stCondLst>
                            <p:childTnLst>
                              <p:par>
                                <p:cTn id="17" presetID="3" presetClass="emph" presetSubtype="2" fill="hold" nodeType="clickEffect">
                                  <p:stCondLst>
                                    <p:cond delay="0"/>
                                  </p:stCondLst>
                                  <p:childTnLst>
                                    <p:animClr clrSpc="rgb" dir="cw">
                                      <p:cBhvr override="childStyle">
                                        <p:cTn id="18" dur="500" fill="hold"/>
                                        <p:tgtEl>
                                          <p:spTgt spid="2">
                                            <p:txEl>
                                              <p:pRg st="4" end="4"/>
                                            </p:txEl>
                                          </p:spTgt>
                                        </p:tgtEl>
                                        <p:attrNameLst>
                                          <p:attrName>style.color</p:attrName>
                                        </p:attrNameLst>
                                      </p:cBhvr>
                                      <p:to>
                                        <a:schemeClr val="tx1"/>
                                      </p:to>
                                    </p:animClr>
                                  </p:childTnLst>
                                </p:cTn>
                              </p:par>
                            </p:childTnLst>
                          </p:cTn>
                        </p:par>
                      </p:childTnLst>
                    </p:cTn>
                  </p:par>
                  <p:par>
                    <p:cTn id="19" fill="hold">
                      <p:stCondLst>
                        <p:cond delay="indefinite"/>
                      </p:stCondLst>
                      <p:childTnLst>
                        <p:par>
                          <p:cTn id="20" fill="hold">
                            <p:stCondLst>
                              <p:cond delay="0"/>
                            </p:stCondLst>
                            <p:childTnLst>
                              <p:par>
                                <p:cTn id="21" presetID="3" presetClass="emph" presetSubtype="2" fill="hold" nodeType="clickEffect">
                                  <p:stCondLst>
                                    <p:cond delay="0"/>
                                  </p:stCondLst>
                                  <p:childTnLst>
                                    <p:animClr clrSpc="rgb" dir="cw">
                                      <p:cBhvr override="childStyle">
                                        <p:cTn id="22" dur="500" fill="hold"/>
                                        <p:tgtEl>
                                          <p:spTgt spid="2">
                                            <p:txEl>
                                              <p:pRg st="5" end="5"/>
                                            </p:txEl>
                                          </p:spTgt>
                                        </p:tgtEl>
                                        <p:attrNameLst>
                                          <p:attrName>style.color</p:attrName>
                                        </p:attrNameLst>
                                      </p:cBhvr>
                                      <p:to>
                                        <a:schemeClr val="tx1"/>
                                      </p:to>
                                    </p:animClr>
                                  </p:childTnLst>
                                </p:cTn>
                              </p:par>
                            </p:childTnLst>
                          </p:cTn>
                        </p:par>
                      </p:childTnLst>
                    </p:cTn>
                  </p:par>
                  <p:par>
                    <p:cTn id="23" fill="hold">
                      <p:stCondLst>
                        <p:cond delay="indefinite"/>
                      </p:stCondLst>
                      <p:childTnLst>
                        <p:par>
                          <p:cTn id="24" fill="hold">
                            <p:stCondLst>
                              <p:cond delay="0"/>
                            </p:stCondLst>
                            <p:childTnLst>
                              <p:par>
                                <p:cTn id="25" presetID="3" presetClass="emph" presetSubtype="2" fill="hold" nodeType="clickEffect">
                                  <p:stCondLst>
                                    <p:cond delay="0"/>
                                  </p:stCondLst>
                                  <p:childTnLst>
                                    <p:animClr clrSpc="rgb" dir="cw">
                                      <p:cBhvr override="childStyle">
                                        <p:cTn id="26" dur="500" fill="hold"/>
                                        <p:tgtEl>
                                          <p:spTgt spid="2">
                                            <p:txEl>
                                              <p:pRg st="6" end="6"/>
                                            </p:txEl>
                                          </p:spTgt>
                                        </p:tgtEl>
                                        <p:attrNameLst>
                                          <p:attrName>style.color</p:attrName>
                                        </p:attrNameLst>
                                      </p:cBhvr>
                                      <p:to>
                                        <a:schemeClr val="tx1"/>
                                      </p:to>
                                    </p:animClr>
                                  </p:childTnLst>
                                </p:cTn>
                              </p:par>
                            </p:childTnLst>
                          </p:cTn>
                        </p:par>
                      </p:childTnLst>
                    </p:cTn>
                  </p:par>
                  <p:par>
                    <p:cTn id="27" fill="hold">
                      <p:stCondLst>
                        <p:cond delay="indefinite"/>
                      </p:stCondLst>
                      <p:childTnLst>
                        <p:par>
                          <p:cTn id="28" fill="hold">
                            <p:stCondLst>
                              <p:cond delay="0"/>
                            </p:stCondLst>
                            <p:childTnLst>
                              <p:par>
                                <p:cTn id="29" presetID="3" presetClass="emph" presetSubtype="2" fill="hold" nodeType="clickEffect">
                                  <p:stCondLst>
                                    <p:cond delay="0"/>
                                  </p:stCondLst>
                                  <p:childTnLst>
                                    <p:animClr clrSpc="rgb" dir="cw">
                                      <p:cBhvr override="childStyle">
                                        <p:cTn id="30" dur="500" fill="hold"/>
                                        <p:tgtEl>
                                          <p:spTgt spid="2">
                                            <p:txEl>
                                              <p:pRg st="7" end="7"/>
                                            </p:txEl>
                                          </p:spTgt>
                                        </p:tgtEl>
                                        <p:attrNameLst>
                                          <p:attrName>style.color</p:attrName>
                                        </p:attrNameLst>
                                      </p:cBhvr>
                                      <p:to>
                                        <a:schemeClr val="tx1"/>
                                      </p:to>
                                    </p:animClr>
                                  </p:childTnLst>
                                </p:cTn>
                              </p:par>
                            </p:childTnLst>
                          </p:cTn>
                        </p:par>
                      </p:childTnLst>
                    </p:cTn>
                  </p:par>
                  <p:par>
                    <p:cTn id="31" fill="hold">
                      <p:stCondLst>
                        <p:cond delay="indefinite"/>
                      </p:stCondLst>
                      <p:childTnLst>
                        <p:par>
                          <p:cTn id="32" fill="hold">
                            <p:stCondLst>
                              <p:cond delay="0"/>
                            </p:stCondLst>
                            <p:childTnLst>
                              <p:par>
                                <p:cTn id="33" presetID="3" presetClass="emph" presetSubtype="2" fill="hold" nodeType="clickEffect">
                                  <p:stCondLst>
                                    <p:cond delay="0"/>
                                  </p:stCondLst>
                                  <p:childTnLst>
                                    <p:animClr clrSpc="rgb" dir="cw">
                                      <p:cBhvr override="childStyle">
                                        <p:cTn id="34" dur="500" fill="hold"/>
                                        <p:tgtEl>
                                          <p:spTgt spid="2">
                                            <p:txEl>
                                              <p:pRg st="8" end="8"/>
                                            </p:txEl>
                                          </p:spTgt>
                                        </p:tgtEl>
                                        <p:attrNameLst>
                                          <p:attrName>style.color</p:attrName>
                                        </p:attrNameLst>
                                      </p:cBhvr>
                                      <p:to>
                                        <a:schemeClr val="tx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EC582C5-1369-36A8-ED16-09882DCE0A82}"/>
              </a:ext>
            </a:extLst>
          </p:cNvPr>
          <p:cNvSpPr>
            <a:spLocks noGrp="1"/>
          </p:cNvSpPr>
          <p:nvPr>
            <p:ph type="subTitle" idx="1"/>
          </p:nvPr>
        </p:nvSpPr>
        <p:spPr>
          <a:xfrm>
            <a:off x="1689704" y="4745069"/>
            <a:ext cx="12192000" cy="2091081"/>
          </a:xfrm>
        </p:spPr>
        <p:txBody>
          <a:bodyPr>
            <a:noAutofit/>
          </a:bodyPr>
          <a:lstStyle/>
          <a:p>
            <a:r>
              <a:rPr lang="en-US" sz="6600" dirty="0">
                <a:solidFill>
                  <a:srgbClr val="0000CC"/>
                </a:solidFill>
              </a:rPr>
              <a:t>Exercises in Safety, Autonomy, and a University Institute</a:t>
            </a:r>
          </a:p>
        </p:txBody>
      </p:sp>
      <p:sp>
        <p:nvSpPr>
          <p:cNvPr id="4" name="TextBox 3">
            <a:extLst>
              <a:ext uri="{FF2B5EF4-FFF2-40B4-BE49-F238E27FC236}">
                <a16:creationId xmlns:a16="http://schemas.microsoft.com/office/drawing/2014/main" id="{6FB32AA0-0EDF-42AB-1A76-4C9821FF9CAA}"/>
              </a:ext>
            </a:extLst>
          </p:cNvPr>
          <p:cNvSpPr txBox="1"/>
          <p:nvPr/>
        </p:nvSpPr>
        <p:spPr>
          <a:xfrm>
            <a:off x="1219200" y="8438898"/>
            <a:ext cx="14596945" cy="2862322"/>
          </a:xfrm>
          <a:prstGeom prst="rect">
            <a:avLst/>
          </a:prstGeom>
          <a:noFill/>
        </p:spPr>
        <p:txBody>
          <a:bodyPr wrap="none" rtlCol="0">
            <a:spAutoFit/>
          </a:bodyPr>
          <a:lstStyle/>
          <a:p>
            <a:pPr marL="919163" indent="-901700"/>
            <a:r>
              <a:rPr lang="en-US" sz="3600" b="1" dirty="0"/>
              <a:t>Brendan Applegate</a:t>
            </a:r>
            <a:r>
              <a:rPr lang="en-US" sz="3600" dirty="0"/>
              <a:t>, Lead for Fleet Experimentation and Exercises NSWC-PHD</a:t>
            </a:r>
          </a:p>
          <a:p>
            <a:pPr marL="919163" indent="-901700"/>
            <a:r>
              <a:rPr lang="en-US" sz="3600" b="1" dirty="0"/>
              <a:t>Alan Jaeger</a:t>
            </a:r>
            <a:r>
              <a:rPr lang="en-US" sz="3600" dirty="0"/>
              <a:t>, Office of Research and Technology Applications Manager, </a:t>
            </a:r>
            <a:br>
              <a:rPr lang="en-US" sz="3600" dirty="0"/>
            </a:br>
            <a:r>
              <a:rPr lang="en-US" sz="3600" dirty="0"/>
              <a:t>Percy Hobart Fellow, and Ventura Tech Bridge Director</a:t>
            </a:r>
          </a:p>
          <a:p>
            <a:pPr marL="919163" indent="-901700"/>
            <a:r>
              <a:rPr lang="en-US" sz="3600" b="1" dirty="0"/>
              <a:t>Jason Miller, Ph.D., </a:t>
            </a:r>
            <a:r>
              <a:rPr lang="en-US" sz="3600" dirty="0"/>
              <a:t>Professor of Mathematics at CSUCI</a:t>
            </a:r>
          </a:p>
          <a:p>
            <a:pPr marL="919163" indent="-901700"/>
            <a:r>
              <a:rPr lang="en-US" sz="3600" b="1" dirty="0"/>
              <a:t>Bill Simmons, Ph.D</a:t>
            </a:r>
            <a:r>
              <a:rPr lang="en-US" sz="3600" dirty="0"/>
              <a:t>., </a:t>
            </a:r>
            <a:r>
              <a:rPr lang="en-US" sz="3600" dirty="0" err="1"/>
              <a:t>NavalX</a:t>
            </a:r>
            <a:r>
              <a:rPr lang="en-US" sz="3600" dirty="0"/>
              <a:t> THING</a:t>
            </a:r>
          </a:p>
        </p:txBody>
      </p:sp>
      <p:pic>
        <p:nvPicPr>
          <p:cNvPr id="1026" name="Picture 2" descr="FATHOMWERX Officially Announced as Tech Bridge for NavalX | Business Wire">
            <a:extLst>
              <a:ext uri="{FF2B5EF4-FFF2-40B4-BE49-F238E27FC236}">
                <a16:creationId xmlns:a16="http://schemas.microsoft.com/office/drawing/2014/main" id="{1ACE27E8-25D5-EB20-CB7F-FC44762C5D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28000" y="0"/>
            <a:ext cx="8123678" cy="424462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5AAB37A-CE96-20A4-9300-837BFD75F370}"/>
              </a:ext>
            </a:extLst>
          </p:cNvPr>
          <p:cNvSpPr>
            <a:spLocks noGrp="1"/>
          </p:cNvSpPr>
          <p:nvPr>
            <p:ph type="ctrTitle"/>
          </p:nvPr>
        </p:nvSpPr>
        <p:spPr>
          <a:xfrm>
            <a:off x="487439" y="643466"/>
            <a:ext cx="9481457" cy="3458137"/>
          </a:xfrm>
        </p:spPr>
        <p:txBody>
          <a:bodyPr>
            <a:normAutofit/>
          </a:bodyPr>
          <a:lstStyle/>
          <a:p>
            <a:pPr algn="l"/>
            <a:r>
              <a:rPr lang="en-US" sz="9600" dirty="0"/>
              <a:t>2025 Fathomwerx Update</a:t>
            </a:r>
          </a:p>
        </p:txBody>
      </p:sp>
    </p:spTree>
    <p:extLst>
      <p:ext uri="{BB962C8B-B14F-4D97-AF65-F5344CB8AC3E}">
        <p14:creationId xmlns:p14="http://schemas.microsoft.com/office/powerpoint/2010/main" val="9193993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3C12FA-215F-6F08-7C4F-64F8BDB71810}"/>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D7B614B-5EA0-FA39-C023-18F45C656C09}"/>
              </a:ext>
            </a:extLst>
          </p:cNvPr>
          <p:cNvSpPr>
            <a:spLocks noGrp="1"/>
          </p:cNvSpPr>
          <p:nvPr>
            <p:ph sz="quarter" idx="13"/>
          </p:nvPr>
        </p:nvSpPr>
        <p:spPr>
          <a:xfrm>
            <a:off x="912191" y="3343612"/>
            <a:ext cx="14431617" cy="7649066"/>
          </a:xfrm>
        </p:spPr>
        <p:txBody>
          <a:bodyPr>
            <a:normAutofit/>
          </a:bodyPr>
          <a:lstStyle/>
          <a:p>
            <a:pPr marL="585788" indent="-390525"/>
            <a:r>
              <a:rPr lang="en-US" i="1" dirty="0">
                <a:solidFill>
                  <a:schemeClr val="bg1">
                    <a:lumMod val="75000"/>
                  </a:schemeClr>
                </a:solidFill>
              </a:rPr>
              <a:t>Anecdote:  Grey Flag</a:t>
            </a:r>
          </a:p>
          <a:p>
            <a:pPr marL="1398577" lvl="1" indent="-390525"/>
            <a:r>
              <a:rPr lang="en-US" i="1" dirty="0">
                <a:solidFill>
                  <a:schemeClr val="bg1">
                    <a:lumMod val="75000"/>
                  </a:schemeClr>
                </a:solidFill>
              </a:rPr>
              <a:t>Annual exercise, systems between U.S. aerial and allied aerial aircraft</a:t>
            </a:r>
          </a:p>
          <a:p>
            <a:pPr marL="1398577" lvl="1" indent="-390525"/>
            <a:r>
              <a:rPr lang="en-US" i="1" dirty="0">
                <a:solidFill>
                  <a:schemeClr val="bg1">
                    <a:lumMod val="75000"/>
                  </a:schemeClr>
                </a:solidFill>
              </a:rPr>
              <a:t>In 2024:</a:t>
            </a:r>
          </a:p>
          <a:p>
            <a:pPr marL="2211368" lvl="2" indent="-390525"/>
            <a:r>
              <a:rPr lang="en-US" i="1" dirty="0">
                <a:solidFill>
                  <a:schemeClr val="bg1">
                    <a:lumMod val="75000"/>
                  </a:schemeClr>
                </a:solidFill>
              </a:rPr>
              <a:t>75 aircraft</a:t>
            </a:r>
          </a:p>
          <a:p>
            <a:pPr marL="2211368" lvl="2" indent="-390525"/>
            <a:r>
              <a:rPr lang="en-US" i="1" dirty="0">
                <a:solidFill>
                  <a:schemeClr val="bg1">
                    <a:lumMod val="75000"/>
                  </a:schemeClr>
                </a:solidFill>
              </a:rPr>
              <a:t>3500 individuals traveling to the region to support created economic Good for the region</a:t>
            </a:r>
          </a:p>
          <a:p>
            <a:pPr marL="2211368" lvl="2" indent="-390525"/>
            <a:r>
              <a:rPr lang="en-US" i="1" dirty="0">
                <a:solidFill>
                  <a:schemeClr val="bg1">
                    <a:lumMod val="75000"/>
                  </a:schemeClr>
                </a:solidFill>
              </a:rPr>
              <a:t>“hotel costs were over $800 per night”</a:t>
            </a:r>
          </a:p>
          <a:p>
            <a:pPr marL="585788" indent="-390525"/>
            <a:r>
              <a:rPr lang="en-US" i="1" dirty="0">
                <a:solidFill>
                  <a:schemeClr val="bg1">
                    <a:lumMod val="75000"/>
                  </a:schemeClr>
                </a:solidFill>
              </a:rPr>
              <a:t>These Navy exercises have value to the region</a:t>
            </a:r>
          </a:p>
          <a:p>
            <a:pPr marL="1398577" lvl="1" indent="-390525"/>
            <a:r>
              <a:rPr lang="en-US" i="1" dirty="0">
                <a:solidFill>
                  <a:schemeClr val="bg1">
                    <a:lumMod val="75000"/>
                  </a:schemeClr>
                </a:solidFill>
              </a:rPr>
              <a:t>Demonstrate local world-class expertise</a:t>
            </a:r>
          </a:p>
          <a:p>
            <a:pPr marL="1398577" lvl="1" indent="-390525"/>
            <a:r>
              <a:rPr lang="en-US" i="1" dirty="0">
                <a:solidFill>
                  <a:schemeClr val="bg1">
                    <a:lumMod val="75000"/>
                  </a:schemeClr>
                </a:solidFill>
              </a:rPr>
              <a:t>“What if those contractors opened shop here?”</a:t>
            </a:r>
          </a:p>
          <a:p>
            <a:pPr marL="585788" indent="-390525"/>
            <a:endParaRPr lang="en-US" i="1" dirty="0"/>
          </a:p>
          <a:p>
            <a:pPr marL="1398577" lvl="1" indent="-390525"/>
            <a:endParaRPr lang="en-US" i="1" dirty="0"/>
          </a:p>
          <a:p>
            <a:pPr marL="1398577" lvl="1" indent="-390525"/>
            <a:endParaRPr lang="en-US" i="1" dirty="0"/>
          </a:p>
          <a:p>
            <a:pPr marL="1398577" lvl="1" indent="-390525"/>
            <a:endParaRPr lang="en-US" i="1" dirty="0"/>
          </a:p>
        </p:txBody>
      </p:sp>
      <p:sp>
        <p:nvSpPr>
          <p:cNvPr id="3" name="Title 2">
            <a:extLst>
              <a:ext uri="{FF2B5EF4-FFF2-40B4-BE49-F238E27FC236}">
                <a16:creationId xmlns:a16="http://schemas.microsoft.com/office/drawing/2014/main" id="{922DBD6A-6286-36EB-725A-2D08BB8124BC}"/>
              </a:ext>
            </a:extLst>
          </p:cNvPr>
          <p:cNvSpPr>
            <a:spLocks noGrp="1"/>
          </p:cNvSpPr>
          <p:nvPr>
            <p:ph type="title"/>
          </p:nvPr>
        </p:nvSpPr>
        <p:spPr/>
        <p:txBody>
          <a:bodyPr/>
          <a:lstStyle/>
          <a:p>
            <a:pPr algn="ctr"/>
            <a:r>
              <a:rPr lang="en-US" b="1" dirty="0"/>
              <a:t>Institute for Technology and Collaboration</a:t>
            </a:r>
          </a:p>
        </p:txBody>
      </p:sp>
    </p:spTree>
    <p:extLst>
      <p:ext uri="{BB962C8B-B14F-4D97-AF65-F5344CB8AC3E}">
        <p14:creationId xmlns:p14="http://schemas.microsoft.com/office/powerpoint/2010/main" val="3619139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2">
                                            <p:txEl>
                                              <p:pRg st="0" end="0"/>
                                            </p:txEl>
                                          </p:spTgt>
                                        </p:tgtEl>
                                        <p:attrNameLst>
                                          <p:attrName>style.color</p:attrName>
                                        </p:attrNameLst>
                                      </p:cBhvr>
                                      <p:to>
                                        <a:schemeClr val="tx1"/>
                                      </p:to>
                                    </p:animClr>
                                  </p:childTnLst>
                                </p:cTn>
                              </p:par>
                              <p:par>
                                <p:cTn id="7" presetID="3" presetClass="emph" presetSubtype="2" fill="hold" nodeType="withEffect">
                                  <p:stCondLst>
                                    <p:cond delay="0"/>
                                  </p:stCondLst>
                                  <p:childTnLst>
                                    <p:animClr clrSpc="rgb" dir="cw">
                                      <p:cBhvr override="childStyle">
                                        <p:cTn id="8" dur="500" fill="hold"/>
                                        <p:tgtEl>
                                          <p:spTgt spid="2">
                                            <p:txEl>
                                              <p:pRg st="1" end="1"/>
                                            </p:txEl>
                                          </p:spTgt>
                                        </p:tgtEl>
                                        <p:attrNameLst>
                                          <p:attrName>style.color</p:attrName>
                                        </p:attrNameLst>
                                      </p:cBhvr>
                                      <p:to>
                                        <a:schemeClr val="tx1"/>
                                      </p:to>
                                    </p:animClr>
                                  </p:childTnLst>
                                </p:cTn>
                              </p:par>
                              <p:par>
                                <p:cTn id="9" presetID="3" presetClass="emph" presetSubtype="2" fill="hold" nodeType="withEffect">
                                  <p:stCondLst>
                                    <p:cond delay="0"/>
                                  </p:stCondLst>
                                  <p:childTnLst>
                                    <p:animClr clrSpc="rgb" dir="cw">
                                      <p:cBhvr override="childStyle">
                                        <p:cTn id="10" dur="500" fill="hold"/>
                                        <p:tgtEl>
                                          <p:spTgt spid="2">
                                            <p:txEl>
                                              <p:pRg st="2" end="2"/>
                                            </p:txEl>
                                          </p:spTgt>
                                        </p:tgtEl>
                                        <p:attrNameLst>
                                          <p:attrName>style.color</p:attrName>
                                        </p:attrNameLst>
                                      </p:cBhvr>
                                      <p:to>
                                        <a:schemeClr val="tx1"/>
                                      </p:to>
                                    </p:animClr>
                                  </p:childTnLst>
                                </p:cTn>
                              </p:par>
                              <p:par>
                                <p:cTn id="11" presetID="3" presetClass="emph" presetSubtype="2" fill="hold" nodeType="withEffect">
                                  <p:stCondLst>
                                    <p:cond delay="0"/>
                                  </p:stCondLst>
                                  <p:childTnLst>
                                    <p:animClr clrSpc="rgb" dir="cw">
                                      <p:cBhvr override="childStyle">
                                        <p:cTn id="12" dur="500" fill="hold"/>
                                        <p:tgtEl>
                                          <p:spTgt spid="2">
                                            <p:txEl>
                                              <p:pRg st="3" end="3"/>
                                            </p:txEl>
                                          </p:spTgt>
                                        </p:tgtEl>
                                        <p:attrNameLst>
                                          <p:attrName>style.color</p:attrName>
                                        </p:attrNameLst>
                                      </p:cBhvr>
                                      <p:to>
                                        <a:schemeClr val="tx1"/>
                                      </p:to>
                                    </p:animClr>
                                  </p:childTnLst>
                                </p:cTn>
                              </p:par>
                              <p:par>
                                <p:cTn id="13" presetID="3" presetClass="emph" presetSubtype="2" fill="hold" nodeType="withEffect">
                                  <p:stCondLst>
                                    <p:cond delay="0"/>
                                  </p:stCondLst>
                                  <p:childTnLst>
                                    <p:animClr clrSpc="rgb" dir="cw">
                                      <p:cBhvr override="childStyle">
                                        <p:cTn id="14" dur="500" fill="hold"/>
                                        <p:tgtEl>
                                          <p:spTgt spid="2">
                                            <p:txEl>
                                              <p:pRg st="4" end="4"/>
                                            </p:txEl>
                                          </p:spTgt>
                                        </p:tgtEl>
                                        <p:attrNameLst>
                                          <p:attrName>style.color</p:attrName>
                                        </p:attrNameLst>
                                      </p:cBhvr>
                                      <p:to>
                                        <a:schemeClr val="tx1"/>
                                      </p:to>
                                    </p:animClr>
                                  </p:childTnLst>
                                </p:cTn>
                              </p:par>
                              <p:par>
                                <p:cTn id="15" presetID="3" presetClass="emph" presetSubtype="2" fill="hold" nodeType="withEffect">
                                  <p:stCondLst>
                                    <p:cond delay="0"/>
                                  </p:stCondLst>
                                  <p:childTnLst>
                                    <p:animClr clrSpc="rgb" dir="cw">
                                      <p:cBhvr override="childStyle">
                                        <p:cTn id="16" dur="500" fill="hold"/>
                                        <p:tgtEl>
                                          <p:spTgt spid="2">
                                            <p:txEl>
                                              <p:pRg st="5" end="5"/>
                                            </p:txEl>
                                          </p:spTgt>
                                        </p:tgtEl>
                                        <p:attrNameLst>
                                          <p:attrName>style.color</p:attrName>
                                        </p:attrNameLst>
                                      </p:cBhvr>
                                      <p:to>
                                        <a:schemeClr val="tx1"/>
                                      </p:to>
                                    </p:animClr>
                                  </p:childTnLst>
                                </p:cTn>
                              </p:par>
                            </p:childTnLst>
                          </p:cTn>
                        </p:par>
                      </p:childTnLst>
                    </p:cTn>
                  </p:par>
                  <p:par>
                    <p:cTn id="17" fill="hold">
                      <p:stCondLst>
                        <p:cond delay="indefinite"/>
                      </p:stCondLst>
                      <p:childTnLst>
                        <p:par>
                          <p:cTn id="18" fill="hold">
                            <p:stCondLst>
                              <p:cond delay="0"/>
                            </p:stCondLst>
                            <p:childTnLst>
                              <p:par>
                                <p:cTn id="19" presetID="3" presetClass="emph" presetSubtype="2" fill="hold" nodeType="clickEffect">
                                  <p:stCondLst>
                                    <p:cond delay="0"/>
                                  </p:stCondLst>
                                  <p:childTnLst>
                                    <p:animClr clrSpc="rgb" dir="cw">
                                      <p:cBhvr override="childStyle">
                                        <p:cTn id="20" dur="500" fill="hold"/>
                                        <p:tgtEl>
                                          <p:spTgt spid="2">
                                            <p:txEl>
                                              <p:pRg st="6" end="6"/>
                                            </p:txEl>
                                          </p:spTgt>
                                        </p:tgtEl>
                                        <p:attrNameLst>
                                          <p:attrName>style.color</p:attrName>
                                        </p:attrNameLst>
                                      </p:cBhvr>
                                      <p:to>
                                        <a:schemeClr val="tx1"/>
                                      </p:to>
                                    </p:animClr>
                                  </p:childTnLst>
                                </p:cTn>
                              </p:par>
                              <p:par>
                                <p:cTn id="21" presetID="3" presetClass="emph" presetSubtype="2" fill="hold" nodeType="withEffect">
                                  <p:stCondLst>
                                    <p:cond delay="0"/>
                                  </p:stCondLst>
                                  <p:childTnLst>
                                    <p:animClr clrSpc="rgb" dir="cw">
                                      <p:cBhvr override="childStyle">
                                        <p:cTn id="22" dur="2000" fill="hold"/>
                                        <p:tgtEl>
                                          <p:spTgt spid="2">
                                            <p:txEl>
                                              <p:pRg st="7" end="7"/>
                                            </p:txEl>
                                          </p:spTgt>
                                        </p:tgtEl>
                                        <p:attrNameLst>
                                          <p:attrName>style.color</p:attrName>
                                        </p:attrNameLst>
                                      </p:cBhvr>
                                      <p:to>
                                        <a:schemeClr val="tx1"/>
                                      </p:to>
                                    </p:animClr>
                                  </p:childTnLst>
                                </p:cTn>
                              </p:par>
                              <p:par>
                                <p:cTn id="23" presetID="3" presetClass="emph" presetSubtype="2" fill="hold" nodeType="withEffect">
                                  <p:stCondLst>
                                    <p:cond delay="0"/>
                                  </p:stCondLst>
                                  <p:childTnLst>
                                    <p:animClr clrSpc="rgb" dir="cw">
                                      <p:cBhvr override="childStyle">
                                        <p:cTn id="24" dur="2000" fill="hold"/>
                                        <p:tgtEl>
                                          <p:spTgt spid="2">
                                            <p:txEl>
                                              <p:pRg st="8" end="8"/>
                                            </p:txEl>
                                          </p:spTgt>
                                        </p:tgtEl>
                                        <p:attrNameLst>
                                          <p:attrName>style.color</p:attrName>
                                        </p:attrNameLst>
                                      </p:cBhvr>
                                      <p:to>
                                        <a:schemeClr val="tx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80411-5546-7E38-9D95-9B78BDAEC4FC}"/>
              </a:ext>
            </a:extLst>
          </p:cNvPr>
          <p:cNvSpPr>
            <a:spLocks noGrp="1"/>
          </p:cNvSpPr>
          <p:nvPr>
            <p:ph type="title"/>
          </p:nvPr>
        </p:nvSpPr>
        <p:spPr/>
        <p:txBody>
          <a:bodyPr/>
          <a:lstStyle/>
          <a:p>
            <a:r>
              <a:rPr lang="en-US" dirty="0"/>
              <a:t>Today: Ventura Tech Bridge 2025</a:t>
            </a:r>
          </a:p>
        </p:txBody>
      </p:sp>
      <p:sp>
        <p:nvSpPr>
          <p:cNvPr id="3" name="Content Placeholder 2">
            <a:extLst>
              <a:ext uri="{FF2B5EF4-FFF2-40B4-BE49-F238E27FC236}">
                <a16:creationId xmlns:a16="http://schemas.microsoft.com/office/drawing/2014/main" id="{9749CE1E-5E7E-5168-465F-7CFAFD051191}"/>
              </a:ext>
            </a:extLst>
          </p:cNvPr>
          <p:cNvSpPr>
            <a:spLocks noGrp="1"/>
          </p:cNvSpPr>
          <p:nvPr>
            <p:ph idx="1"/>
          </p:nvPr>
        </p:nvSpPr>
        <p:spPr>
          <a:xfrm>
            <a:off x="1346200" y="3005670"/>
            <a:ext cx="14020800" cy="7735712"/>
          </a:xfrm>
        </p:spPr>
        <p:txBody>
          <a:bodyPr>
            <a:normAutofit/>
          </a:bodyPr>
          <a:lstStyle/>
          <a:p>
            <a:r>
              <a:rPr lang="en-US" dirty="0">
                <a:solidFill>
                  <a:schemeClr val="bg1">
                    <a:lumMod val="75000"/>
                  </a:schemeClr>
                </a:solidFill>
              </a:rPr>
              <a:t>ANTX-CT 2025</a:t>
            </a:r>
          </a:p>
          <a:p>
            <a:pPr lvl="1"/>
            <a:r>
              <a:rPr lang="en-US" dirty="0">
                <a:solidFill>
                  <a:schemeClr val="bg1">
                    <a:lumMod val="75000"/>
                  </a:schemeClr>
                </a:solidFill>
              </a:rPr>
              <a:t>Participation of 336 organizations at 32 venues in 8 states.</a:t>
            </a:r>
          </a:p>
          <a:p>
            <a:r>
              <a:rPr lang="en-US" dirty="0">
                <a:solidFill>
                  <a:schemeClr val="bg1">
                    <a:lumMod val="75000"/>
                  </a:schemeClr>
                </a:solidFill>
              </a:rPr>
              <a:t>Vandenberg Space Force Base</a:t>
            </a:r>
          </a:p>
          <a:p>
            <a:pPr lvl="1"/>
            <a:r>
              <a:rPr lang="en-US" dirty="0">
                <a:solidFill>
                  <a:schemeClr val="bg1">
                    <a:lumMod val="75000"/>
                  </a:schemeClr>
                </a:solidFill>
              </a:rPr>
              <a:t>The Crucible Innovation Cell</a:t>
            </a:r>
          </a:p>
          <a:p>
            <a:pPr lvl="1"/>
            <a:r>
              <a:rPr lang="en-US" dirty="0">
                <a:solidFill>
                  <a:schemeClr val="bg1">
                    <a:lumMod val="75000"/>
                  </a:schemeClr>
                </a:solidFill>
              </a:rPr>
              <a:t>(future) Commercial Space Port </a:t>
            </a:r>
          </a:p>
          <a:p>
            <a:r>
              <a:rPr lang="en-US" dirty="0">
                <a:solidFill>
                  <a:schemeClr val="bg1">
                    <a:lumMod val="75000"/>
                  </a:schemeClr>
                </a:solidFill>
              </a:rPr>
              <a:t>Autonomous Systems</a:t>
            </a:r>
          </a:p>
          <a:p>
            <a:pPr lvl="1"/>
            <a:r>
              <a:rPr lang="en-US" dirty="0">
                <a:solidFill>
                  <a:schemeClr val="bg1">
                    <a:lumMod val="75000"/>
                  </a:schemeClr>
                </a:solidFill>
              </a:rPr>
              <a:t>Ventura County Airports and Autonomy</a:t>
            </a:r>
          </a:p>
          <a:p>
            <a:pPr lvl="1"/>
            <a:r>
              <a:rPr lang="en-US" dirty="0">
                <a:solidFill>
                  <a:schemeClr val="bg1">
                    <a:lumMod val="75000"/>
                  </a:schemeClr>
                </a:solidFill>
              </a:rPr>
              <a:t>Autonomous Proving Grounds</a:t>
            </a:r>
          </a:p>
          <a:p>
            <a:pPr marL="812789" lvl="1" indent="0">
              <a:buNone/>
            </a:pPr>
            <a:endParaRPr lang="en-US" dirty="0"/>
          </a:p>
        </p:txBody>
      </p:sp>
    </p:spTree>
    <p:extLst>
      <p:ext uri="{BB962C8B-B14F-4D97-AF65-F5344CB8AC3E}">
        <p14:creationId xmlns:p14="http://schemas.microsoft.com/office/powerpoint/2010/main" val="617227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3">
                                            <p:txEl>
                                              <p:pRg st="0" end="0"/>
                                            </p:txEl>
                                          </p:spTgt>
                                        </p:tgtEl>
                                        <p:attrNameLst>
                                          <p:attrName>style.color</p:attrName>
                                        </p:attrNameLst>
                                      </p:cBhvr>
                                      <p:to>
                                        <a:schemeClr val="tx1"/>
                                      </p:to>
                                    </p:animClr>
                                  </p:childTnLst>
                                </p:cTn>
                              </p:par>
                              <p:par>
                                <p:cTn id="7" presetID="3" presetClass="emph" presetSubtype="2" fill="hold" nodeType="withEffect">
                                  <p:stCondLst>
                                    <p:cond delay="0"/>
                                  </p:stCondLst>
                                  <p:childTnLst>
                                    <p:animClr clrSpc="rgb" dir="cw">
                                      <p:cBhvr override="childStyle">
                                        <p:cTn id="8" dur="500" fill="hold"/>
                                        <p:tgtEl>
                                          <p:spTgt spid="3">
                                            <p:txEl>
                                              <p:pRg st="1" end="1"/>
                                            </p:txEl>
                                          </p:spTgt>
                                        </p:tgtEl>
                                        <p:attrNameLst>
                                          <p:attrName>style.color</p:attrName>
                                        </p:attrNameLst>
                                      </p:cBhvr>
                                      <p:to>
                                        <a:schemeClr val="tx1"/>
                                      </p:to>
                                    </p:animClr>
                                  </p:childTnLst>
                                </p:cTn>
                              </p:par>
                            </p:childTnLst>
                          </p:cTn>
                        </p:par>
                      </p:childTnLst>
                    </p:cTn>
                  </p:par>
                  <p:par>
                    <p:cTn id="9" fill="hold">
                      <p:stCondLst>
                        <p:cond delay="indefinite"/>
                      </p:stCondLst>
                      <p:childTnLst>
                        <p:par>
                          <p:cTn id="10" fill="hold">
                            <p:stCondLst>
                              <p:cond delay="0"/>
                            </p:stCondLst>
                            <p:childTnLst>
                              <p:par>
                                <p:cTn id="11" presetID="3" presetClass="emph" presetSubtype="2" fill="hold" nodeType="clickEffect">
                                  <p:stCondLst>
                                    <p:cond delay="0"/>
                                  </p:stCondLst>
                                  <p:childTnLst>
                                    <p:animClr clrSpc="rgb" dir="cw">
                                      <p:cBhvr override="childStyle">
                                        <p:cTn id="12" dur="500" fill="hold"/>
                                        <p:tgtEl>
                                          <p:spTgt spid="3">
                                            <p:txEl>
                                              <p:pRg st="2" end="2"/>
                                            </p:txEl>
                                          </p:spTgt>
                                        </p:tgtEl>
                                        <p:attrNameLst>
                                          <p:attrName>style.color</p:attrName>
                                        </p:attrNameLst>
                                      </p:cBhvr>
                                      <p:to>
                                        <a:schemeClr val="tx1"/>
                                      </p:to>
                                    </p:animClr>
                                  </p:childTnLst>
                                </p:cTn>
                              </p:par>
                              <p:par>
                                <p:cTn id="13" presetID="3" presetClass="emph" presetSubtype="2" fill="hold" nodeType="withEffect">
                                  <p:stCondLst>
                                    <p:cond delay="0"/>
                                  </p:stCondLst>
                                  <p:childTnLst>
                                    <p:animClr clrSpc="rgb" dir="cw">
                                      <p:cBhvr override="childStyle">
                                        <p:cTn id="14" dur="500" fill="hold"/>
                                        <p:tgtEl>
                                          <p:spTgt spid="3">
                                            <p:txEl>
                                              <p:pRg st="3" end="3"/>
                                            </p:txEl>
                                          </p:spTgt>
                                        </p:tgtEl>
                                        <p:attrNameLst>
                                          <p:attrName>style.color</p:attrName>
                                        </p:attrNameLst>
                                      </p:cBhvr>
                                      <p:to>
                                        <a:schemeClr val="tx1"/>
                                      </p:to>
                                    </p:animClr>
                                  </p:childTnLst>
                                </p:cTn>
                              </p:par>
                              <p:par>
                                <p:cTn id="15" presetID="3" presetClass="emph" presetSubtype="2" fill="hold" nodeType="withEffect">
                                  <p:stCondLst>
                                    <p:cond delay="0"/>
                                  </p:stCondLst>
                                  <p:childTnLst>
                                    <p:animClr clrSpc="rgb" dir="cw">
                                      <p:cBhvr override="childStyle">
                                        <p:cTn id="16" dur="500" fill="hold"/>
                                        <p:tgtEl>
                                          <p:spTgt spid="3">
                                            <p:txEl>
                                              <p:pRg st="4" end="4"/>
                                            </p:txEl>
                                          </p:spTgt>
                                        </p:tgtEl>
                                        <p:attrNameLst>
                                          <p:attrName>style.color</p:attrName>
                                        </p:attrNameLst>
                                      </p:cBhvr>
                                      <p:to>
                                        <a:schemeClr val="tx1"/>
                                      </p:to>
                                    </p:animClr>
                                  </p:childTnLst>
                                </p:cTn>
                              </p:par>
                            </p:childTnLst>
                          </p:cTn>
                        </p:par>
                      </p:childTnLst>
                    </p:cTn>
                  </p:par>
                  <p:par>
                    <p:cTn id="17" fill="hold">
                      <p:stCondLst>
                        <p:cond delay="indefinite"/>
                      </p:stCondLst>
                      <p:childTnLst>
                        <p:par>
                          <p:cTn id="18" fill="hold">
                            <p:stCondLst>
                              <p:cond delay="0"/>
                            </p:stCondLst>
                            <p:childTnLst>
                              <p:par>
                                <p:cTn id="19" presetID="3" presetClass="emph" presetSubtype="2" fill="hold" nodeType="clickEffect">
                                  <p:stCondLst>
                                    <p:cond delay="0"/>
                                  </p:stCondLst>
                                  <p:childTnLst>
                                    <p:animClr clrSpc="rgb" dir="cw">
                                      <p:cBhvr override="childStyle">
                                        <p:cTn id="20" dur="500" fill="hold"/>
                                        <p:tgtEl>
                                          <p:spTgt spid="3">
                                            <p:txEl>
                                              <p:pRg st="5" end="5"/>
                                            </p:txEl>
                                          </p:spTgt>
                                        </p:tgtEl>
                                        <p:attrNameLst>
                                          <p:attrName>style.color</p:attrName>
                                        </p:attrNameLst>
                                      </p:cBhvr>
                                      <p:to>
                                        <a:schemeClr val="tx1"/>
                                      </p:to>
                                    </p:animClr>
                                  </p:childTnLst>
                                </p:cTn>
                              </p:par>
                              <p:par>
                                <p:cTn id="21" presetID="3" presetClass="emph" presetSubtype="2" fill="hold" nodeType="withEffect">
                                  <p:stCondLst>
                                    <p:cond delay="0"/>
                                  </p:stCondLst>
                                  <p:childTnLst>
                                    <p:animClr clrSpc="rgb" dir="cw">
                                      <p:cBhvr override="childStyle">
                                        <p:cTn id="22" dur="500" fill="hold"/>
                                        <p:tgtEl>
                                          <p:spTgt spid="3">
                                            <p:txEl>
                                              <p:pRg st="6" end="6"/>
                                            </p:txEl>
                                          </p:spTgt>
                                        </p:tgtEl>
                                        <p:attrNameLst>
                                          <p:attrName>style.color</p:attrName>
                                        </p:attrNameLst>
                                      </p:cBhvr>
                                      <p:to>
                                        <a:schemeClr val="tx1"/>
                                      </p:to>
                                    </p:animClr>
                                  </p:childTnLst>
                                </p:cTn>
                              </p:par>
                              <p:par>
                                <p:cTn id="23" presetID="3" presetClass="emph" presetSubtype="2" fill="hold" nodeType="withEffect">
                                  <p:stCondLst>
                                    <p:cond delay="0"/>
                                  </p:stCondLst>
                                  <p:childTnLst>
                                    <p:animClr clrSpc="rgb" dir="cw">
                                      <p:cBhvr override="childStyle">
                                        <p:cTn id="24" dur="500" fill="hold"/>
                                        <p:tgtEl>
                                          <p:spTgt spid="3">
                                            <p:txEl>
                                              <p:pRg st="7" end="7"/>
                                            </p:txEl>
                                          </p:spTgt>
                                        </p:tgtEl>
                                        <p:attrNameLst>
                                          <p:attrName>style.color</p:attrName>
                                        </p:attrNameLst>
                                      </p:cBhvr>
                                      <p:to>
                                        <a:schemeClr val="tx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6251935" cy="1219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Vandenberg Air Force Base">
            <a:extLst>
              <a:ext uri="{FF2B5EF4-FFF2-40B4-BE49-F238E27FC236}">
                <a16:creationId xmlns:a16="http://schemas.microsoft.com/office/drawing/2014/main" id="{5BE81162-15D2-4ABB-908A-5F0B6326554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675" r="17232"/>
          <a:stretch/>
        </p:blipFill>
        <p:spPr bwMode="auto">
          <a:xfrm>
            <a:off x="1" y="10"/>
            <a:ext cx="12892856" cy="12191990"/>
          </a:xfrm>
          <a:prstGeom prst="rect">
            <a:avLst/>
          </a:prstGeom>
          <a:noFill/>
          <a:extLst>
            <a:ext uri="{909E8E84-426E-40DD-AFC4-6F175D3DCCD1}">
              <a14:hiddenFill xmlns:a14="http://schemas.microsoft.com/office/drawing/2010/main">
                <a:solidFill>
                  <a:srgbClr val="FFFFFF"/>
                </a:solidFill>
              </a14:hiddenFill>
            </a:ext>
          </a:extLst>
        </p:spPr>
      </p:pic>
      <p:sp>
        <p:nvSpPr>
          <p:cNvPr id="4105" name="Rectangle 410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833358" y="0"/>
            <a:ext cx="9422638" cy="12192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2B7A49C7-1416-466D-AB23-94FBFA202460}"/>
              </a:ext>
            </a:extLst>
          </p:cNvPr>
          <p:cNvSpPr>
            <a:spLocks noGrp="1"/>
          </p:cNvSpPr>
          <p:nvPr>
            <p:ph type="title"/>
          </p:nvPr>
        </p:nvSpPr>
        <p:spPr>
          <a:xfrm>
            <a:off x="10042146" y="649111"/>
            <a:ext cx="5096252" cy="3377621"/>
          </a:xfrm>
        </p:spPr>
        <p:txBody>
          <a:bodyPr>
            <a:normAutofit/>
          </a:bodyPr>
          <a:lstStyle/>
          <a:p>
            <a:r>
              <a:rPr lang="en-US" sz="6200" dirty="0"/>
              <a:t>A Bridge to Build in 2025…</a:t>
            </a:r>
          </a:p>
        </p:txBody>
      </p:sp>
      <p:sp>
        <p:nvSpPr>
          <p:cNvPr id="2" name="Content Placeholder 1">
            <a:extLst>
              <a:ext uri="{FF2B5EF4-FFF2-40B4-BE49-F238E27FC236}">
                <a16:creationId xmlns:a16="http://schemas.microsoft.com/office/drawing/2014/main" id="{3CE096DD-D6D4-48EC-881D-3C394967F6D1}"/>
              </a:ext>
            </a:extLst>
          </p:cNvPr>
          <p:cNvSpPr>
            <a:spLocks noGrp="1"/>
          </p:cNvSpPr>
          <p:nvPr>
            <p:ph sz="quarter" idx="13"/>
          </p:nvPr>
        </p:nvSpPr>
        <p:spPr>
          <a:xfrm>
            <a:off x="10042146" y="4327468"/>
            <a:ext cx="5096252" cy="6653799"/>
          </a:xfrm>
        </p:spPr>
        <p:txBody>
          <a:bodyPr>
            <a:normAutofit/>
          </a:bodyPr>
          <a:lstStyle/>
          <a:p>
            <a:pPr marL="0" indent="0">
              <a:buNone/>
            </a:pPr>
            <a:r>
              <a:rPr lang="en-US" sz="1500"/>
              <a:t>Leaders fear that if launches move east, so will most if not all of the R&amp;D and production that now happens in California, creating significant economic vulnerabilities that could cripple California’s current leadership share of the space industry.</a:t>
            </a:r>
          </a:p>
          <a:p>
            <a:pPr marL="0" indent="0">
              <a:buNone/>
            </a:pPr>
            <a:br>
              <a:rPr lang="en-US" sz="1500"/>
            </a:br>
            <a:r>
              <a:rPr lang="en-US" sz="1500"/>
              <a:t>U.S. Rep. Salud Carbajal (D-Central Coast), who attended the Hourglass workshop said: “We’ve heard from leaders in technology and space innovation, and we know what they need to thrive in California. Our state has always been on the cutting edge of technology and development—we must be sure we continue taking bold action on job creation and innovation to match. Without a doubt, the excellence of Vandenberg Air Force Base paired with the expertise of Central Coast businesses will create a thriving spaceport. We must ensure they have the resources to stay competitive. I am committed to supporting these efforts and our state’s space leadership in every way I can.”</a:t>
            </a:r>
          </a:p>
          <a:p>
            <a:pPr marL="0" indent="0">
              <a:buNone/>
            </a:pPr>
            <a:endParaRPr lang="en-US" sz="1500"/>
          </a:p>
          <a:p>
            <a:pPr marL="0" indent="0">
              <a:buNone/>
            </a:pPr>
            <a:r>
              <a:rPr lang="en-US" sz="1500"/>
              <a:t>August 14, 2019</a:t>
            </a:r>
          </a:p>
          <a:p>
            <a:pPr marL="0" indent="0">
              <a:buNone/>
            </a:pPr>
            <a:r>
              <a:rPr lang="en-US" sz="1500"/>
              <a:t>Regional leaders meet to discuss Vandenberg spaceport </a:t>
            </a:r>
          </a:p>
          <a:p>
            <a:pPr marL="0" indent="0">
              <a:buNone/>
            </a:pPr>
            <a:r>
              <a:rPr lang="en-US" sz="1500"/>
              <a:t>Paso Robles Daily News</a:t>
            </a:r>
          </a:p>
        </p:txBody>
      </p:sp>
    </p:spTree>
    <p:extLst>
      <p:ext uri="{BB962C8B-B14F-4D97-AF65-F5344CB8AC3E}">
        <p14:creationId xmlns:p14="http://schemas.microsoft.com/office/powerpoint/2010/main" val="24204151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571D35-29E3-44DF-452A-49709BF8A2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C4262E-EA74-AA09-A54B-EC746AF62343}"/>
              </a:ext>
            </a:extLst>
          </p:cNvPr>
          <p:cNvSpPr>
            <a:spLocks noGrp="1"/>
          </p:cNvSpPr>
          <p:nvPr>
            <p:ph type="title"/>
          </p:nvPr>
        </p:nvSpPr>
        <p:spPr/>
        <p:txBody>
          <a:bodyPr>
            <a:normAutofit/>
          </a:bodyPr>
          <a:lstStyle/>
          <a:p>
            <a:pPr algn="ctr"/>
            <a:r>
              <a:rPr lang="en-US" dirty="0"/>
              <a:t>Autonomous Proving Grounds (APG)</a:t>
            </a:r>
          </a:p>
        </p:txBody>
      </p:sp>
      <p:sp>
        <p:nvSpPr>
          <p:cNvPr id="7" name="TextBox 6">
            <a:extLst>
              <a:ext uri="{FF2B5EF4-FFF2-40B4-BE49-F238E27FC236}">
                <a16:creationId xmlns:a16="http://schemas.microsoft.com/office/drawing/2014/main" id="{A1978411-DB6A-BF16-90B0-FD5283C2D7EB}"/>
              </a:ext>
            </a:extLst>
          </p:cNvPr>
          <p:cNvSpPr txBox="1"/>
          <p:nvPr/>
        </p:nvSpPr>
        <p:spPr>
          <a:xfrm>
            <a:off x="4064000" y="3154023"/>
            <a:ext cx="8128000" cy="584775"/>
          </a:xfrm>
          <a:prstGeom prst="rect">
            <a:avLst/>
          </a:prstGeom>
          <a:noFill/>
        </p:spPr>
        <p:txBody>
          <a:bodyPr wrap="square">
            <a:spAutoFit/>
          </a:bodyPr>
          <a:lstStyle/>
          <a:p>
            <a:pPr algn="ctr"/>
            <a:r>
              <a:rPr lang="en-US" sz="3200" dirty="0"/>
              <a:t>https://www.diu.mil/replicator</a:t>
            </a:r>
          </a:p>
        </p:txBody>
      </p:sp>
      <p:sp>
        <p:nvSpPr>
          <p:cNvPr id="8" name="TextBox 7">
            <a:extLst>
              <a:ext uri="{FF2B5EF4-FFF2-40B4-BE49-F238E27FC236}">
                <a16:creationId xmlns:a16="http://schemas.microsoft.com/office/drawing/2014/main" id="{BB424C91-846A-8D09-4DB7-0877DFD5771A}"/>
              </a:ext>
            </a:extLst>
          </p:cNvPr>
          <p:cNvSpPr txBox="1"/>
          <p:nvPr/>
        </p:nvSpPr>
        <p:spPr>
          <a:xfrm>
            <a:off x="680720" y="4236720"/>
            <a:ext cx="14457680" cy="3477875"/>
          </a:xfrm>
          <a:prstGeom prst="rect">
            <a:avLst/>
          </a:prstGeom>
          <a:noFill/>
        </p:spPr>
        <p:txBody>
          <a:bodyPr wrap="square" rtlCol="0">
            <a:spAutoFit/>
          </a:bodyPr>
          <a:lstStyle/>
          <a:p>
            <a:r>
              <a:rPr lang="en-US" sz="4400" dirty="0"/>
              <a:t>“The first iteration of Replicator (Replicator 1), announced in August 2023, will deliver all-domain </a:t>
            </a:r>
            <a:r>
              <a:rPr lang="en-US" sz="4400" dirty="0" err="1"/>
              <a:t>attritable</a:t>
            </a:r>
            <a:r>
              <a:rPr lang="en-US" sz="4400" dirty="0"/>
              <a:t> autonomous systems (ADA2) to warfighters at a </a:t>
            </a:r>
            <a:r>
              <a:rPr lang="en-US" sz="4400" dirty="0">
                <a:solidFill>
                  <a:srgbClr val="FF0000"/>
                </a:solidFill>
              </a:rPr>
              <a:t>scale of multiple thousands</a:t>
            </a:r>
            <a:r>
              <a:rPr lang="en-US" sz="4400" dirty="0"/>
              <a:t>, across multiple warfighting domains, within 18-24 months, or by August 2025.”</a:t>
            </a:r>
          </a:p>
        </p:txBody>
      </p:sp>
    </p:spTree>
    <p:extLst>
      <p:ext uri="{BB962C8B-B14F-4D97-AF65-F5344CB8AC3E}">
        <p14:creationId xmlns:p14="http://schemas.microsoft.com/office/powerpoint/2010/main" val="36626676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7C1B72-A066-A051-4D50-305F6F4903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4FBD2B-0381-0784-8A52-58070C9C09A1}"/>
              </a:ext>
            </a:extLst>
          </p:cNvPr>
          <p:cNvSpPr>
            <a:spLocks noGrp="1"/>
          </p:cNvSpPr>
          <p:nvPr>
            <p:ph type="title"/>
          </p:nvPr>
        </p:nvSpPr>
        <p:spPr/>
        <p:txBody>
          <a:bodyPr>
            <a:normAutofit/>
          </a:bodyPr>
          <a:lstStyle/>
          <a:p>
            <a:pPr algn="ctr"/>
            <a:r>
              <a:rPr lang="en-US" dirty="0"/>
              <a:t>Autonomous Proving Grounds (APG)</a:t>
            </a:r>
          </a:p>
        </p:txBody>
      </p:sp>
      <p:sp>
        <p:nvSpPr>
          <p:cNvPr id="7" name="TextBox 6">
            <a:extLst>
              <a:ext uri="{FF2B5EF4-FFF2-40B4-BE49-F238E27FC236}">
                <a16:creationId xmlns:a16="http://schemas.microsoft.com/office/drawing/2014/main" id="{ACF109A3-661C-2F1E-5BC1-825FCC2B3B3C}"/>
              </a:ext>
            </a:extLst>
          </p:cNvPr>
          <p:cNvSpPr txBox="1"/>
          <p:nvPr/>
        </p:nvSpPr>
        <p:spPr>
          <a:xfrm>
            <a:off x="4064000" y="3154023"/>
            <a:ext cx="8128000" cy="584775"/>
          </a:xfrm>
          <a:prstGeom prst="rect">
            <a:avLst/>
          </a:prstGeom>
          <a:noFill/>
        </p:spPr>
        <p:txBody>
          <a:bodyPr wrap="square">
            <a:spAutoFit/>
          </a:bodyPr>
          <a:lstStyle/>
          <a:p>
            <a:pPr algn="ctr"/>
            <a:r>
              <a:rPr lang="en-US" sz="3200" dirty="0"/>
              <a:t>https://www.diu.mil/replicator</a:t>
            </a:r>
          </a:p>
        </p:txBody>
      </p:sp>
      <p:sp>
        <p:nvSpPr>
          <p:cNvPr id="10" name="TextBox 9">
            <a:extLst>
              <a:ext uri="{FF2B5EF4-FFF2-40B4-BE49-F238E27FC236}">
                <a16:creationId xmlns:a16="http://schemas.microsoft.com/office/drawing/2014/main" id="{71DA5984-89F1-FB8A-C518-B54ED1B3E481}"/>
              </a:ext>
            </a:extLst>
          </p:cNvPr>
          <p:cNvSpPr txBox="1"/>
          <p:nvPr/>
        </p:nvSpPr>
        <p:spPr>
          <a:xfrm>
            <a:off x="1365504" y="4424067"/>
            <a:ext cx="13524992" cy="6186309"/>
          </a:xfrm>
          <a:prstGeom prst="rect">
            <a:avLst/>
          </a:prstGeom>
          <a:noFill/>
        </p:spPr>
        <p:txBody>
          <a:bodyPr wrap="square">
            <a:spAutoFit/>
          </a:bodyPr>
          <a:lstStyle/>
          <a:p>
            <a:pPr algn="l"/>
            <a:r>
              <a:rPr lang="en-US" sz="4400" dirty="0"/>
              <a:t>“In September 2024, Secretary of Defense Lloyd J. Austin III announced the second iteration of Replicator. Replicator 2 will tackle the warfighter priority of countering the threat posed by small uncrewed aerial systems (C-sUAS) to our most critical installations and force concentrations. Replicator 2 will assist with overcoming challenges we face in the areas of production capacity, technology innovation, authorities, policies, open system architecture and system integration, and force structure.”</a:t>
            </a:r>
          </a:p>
        </p:txBody>
      </p:sp>
    </p:spTree>
    <p:extLst>
      <p:ext uri="{BB962C8B-B14F-4D97-AF65-F5344CB8AC3E}">
        <p14:creationId xmlns:p14="http://schemas.microsoft.com/office/powerpoint/2010/main" val="2671686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62EB4-08EF-256F-0679-248F84E8A43D}"/>
              </a:ext>
            </a:extLst>
          </p:cNvPr>
          <p:cNvSpPr>
            <a:spLocks noGrp="1"/>
          </p:cNvSpPr>
          <p:nvPr>
            <p:ph type="title"/>
          </p:nvPr>
        </p:nvSpPr>
        <p:spPr/>
        <p:txBody>
          <a:bodyPr/>
          <a:lstStyle/>
          <a:p>
            <a:r>
              <a:rPr lang="en-US" dirty="0"/>
              <a:t>ANTX/Coastal Trident 2025</a:t>
            </a:r>
          </a:p>
        </p:txBody>
      </p:sp>
      <p:sp>
        <p:nvSpPr>
          <p:cNvPr id="3" name="Content Placeholder 2">
            <a:extLst>
              <a:ext uri="{FF2B5EF4-FFF2-40B4-BE49-F238E27FC236}">
                <a16:creationId xmlns:a16="http://schemas.microsoft.com/office/drawing/2014/main" id="{F21B4045-137A-1594-AA09-D4B8D314086E}"/>
              </a:ext>
            </a:extLst>
          </p:cNvPr>
          <p:cNvSpPr>
            <a:spLocks noGrp="1"/>
          </p:cNvSpPr>
          <p:nvPr>
            <p:ph idx="1"/>
          </p:nvPr>
        </p:nvSpPr>
        <p:spPr>
          <a:xfrm>
            <a:off x="1117600" y="2619024"/>
            <a:ext cx="14020800" cy="8532680"/>
          </a:xfrm>
        </p:spPr>
        <p:txBody>
          <a:bodyPr>
            <a:normAutofit fontScale="92500" lnSpcReduction="20000"/>
          </a:bodyPr>
          <a:lstStyle/>
          <a:p>
            <a:pPr marL="0" indent="0">
              <a:buNone/>
            </a:pPr>
            <a:r>
              <a:rPr lang="en-US" sz="4000" b="1" dirty="0"/>
              <a:t>Planning Phase </a:t>
            </a:r>
          </a:p>
          <a:p>
            <a:pPr marL="0" indent="0">
              <a:lnSpc>
                <a:spcPct val="120000"/>
              </a:lnSpc>
              <a:spcBef>
                <a:spcPts val="0"/>
              </a:spcBef>
              <a:buNone/>
            </a:pPr>
            <a:r>
              <a:rPr lang="en-US" sz="4000" dirty="0"/>
              <a:t>Concept Development Meeting 		November 13, 2024 </a:t>
            </a:r>
          </a:p>
          <a:p>
            <a:pPr marL="0" indent="0">
              <a:lnSpc>
                <a:spcPct val="120000"/>
              </a:lnSpc>
              <a:spcBef>
                <a:spcPts val="0"/>
              </a:spcBef>
              <a:buNone/>
            </a:pPr>
            <a:r>
              <a:rPr lang="en-US" sz="4000" dirty="0"/>
              <a:t>Request for Initial Project Information 	November 20, 2024 </a:t>
            </a:r>
          </a:p>
          <a:p>
            <a:pPr marL="0" indent="0">
              <a:lnSpc>
                <a:spcPct val="120000"/>
              </a:lnSpc>
              <a:spcBef>
                <a:spcPts val="0"/>
              </a:spcBef>
              <a:buNone/>
            </a:pPr>
            <a:r>
              <a:rPr lang="en-US" sz="4000" dirty="0"/>
              <a:t>Project Proposals Due 			January 8, 2025 </a:t>
            </a:r>
          </a:p>
          <a:p>
            <a:pPr marL="0" indent="0">
              <a:lnSpc>
                <a:spcPct val="120000"/>
              </a:lnSpc>
              <a:spcBef>
                <a:spcPts val="0"/>
              </a:spcBef>
              <a:buNone/>
            </a:pPr>
            <a:r>
              <a:rPr lang="en-US" sz="4000" dirty="0"/>
              <a:t>Initial Planning Meeting 			January 15, 2025 </a:t>
            </a:r>
          </a:p>
          <a:p>
            <a:pPr marL="0" indent="0">
              <a:lnSpc>
                <a:spcPct val="120000"/>
              </a:lnSpc>
              <a:spcBef>
                <a:spcPts val="0"/>
              </a:spcBef>
              <a:buNone/>
            </a:pPr>
            <a:r>
              <a:rPr lang="en-US" sz="4000" dirty="0"/>
              <a:t>Mid-term Planning Meeting 		March 12, 2025 </a:t>
            </a:r>
          </a:p>
          <a:p>
            <a:pPr marL="0" indent="0">
              <a:lnSpc>
                <a:spcPct val="120000"/>
              </a:lnSpc>
              <a:spcBef>
                <a:spcPts val="0"/>
              </a:spcBef>
              <a:buNone/>
            </a:pPr>
            <a:r>
              <a:rPr lang="en-US" sz="4000" dirty="0"/>
              <a:t>Final Planning Meeting 			May 14, 2025</a:t>
            </a:r>
          </a:p>
          <a:p>
            <a:pPr marL="0" indent="0">
              <a:buNone/>
            </a:pPr>
            <a:endParaRPr lang="en-US" sz="4000" b="1" dirty="0"/>
          </a:p>
          <a:p>
            <a:pPr marL="0" indent="0">
              <a:buNone/>
            </a:pPr>
            <a:r>
              <a:rPr lang="en-US" sz="4000" b="1" dirty="0"/>
              <a:t>Execution Phase</a:t>
            </a:r>
          </a:p>
          <a:p>
            <a:pPr marL="0" indent="0">
              <a:lnSpc>
                <a:spcPct val="120000"/>
              </a:lnSpc>
              <a:spcBef>
                <a:spcPts val="0"/>
              </a:spcBef>
              <a:buNone/>
            </a:pPr>
            <a:r>
              <a:rPr lang="en-US" sz="4000" dirty="0"/>
              <a:t>Field Experiments and Exercises June to September</a:t>
            </a:r>
          </a:p>
          <a:p>
            <a:pPr marL="0" indent="0">
              <a:lnSpc>
                <a:spcPct val="120000"/>
              </a:lnSpc>
              <a:spcBef>
                <a:spcPts val="0"/>
              </a:spcBef>
              <a:buNone/>
            </a:pPr>
            <a:r>
              <a:rPr lang="en-US" sz="3300" dirty="0"/>
              <a:t>(dates will be determined by project needs, supporting resources, and technical readiness) </a:t>
            </a:r>
            <a:br>
              <a:rPr lang="en-US" sz="3300" dirty="0"/>
            </a:br>
            <a:endParaRPr lang="en-US" sz="3300" dirty="0"/>
          </a:p>
          <a:p>
            <a:pPr marL="0" indent="0">
              <a:lnSpc>
                <a:spcPct val="120000"/>
              </a:lnSpc>
              <a:spcBef>
                <a:spcPts val="0"/>
              </a:spcBef>
              <a:buNone/>
            </a:pPr>
            <a:r>
              <a:rPr lang="en-US" sz="4000" dirty="0"/>
              <a:t>ANTX-Coastal Trident Technology Open House September 23-24, 2025</a:t>
            </a:r>
          </a:p>
          <a:p>
            <a:pPr marL="0" indent="0">
              <a:lnSpc>
                <a:spcPct val="120000"/>
              </a:lnSpc>
              <a:spcBef>
                <a:spcPts val="0"/>
              </a:spcBef>
              <a:buNone/>
            </a:pPr>
            <a:r>
              <a:rPr lang="en-US" sz="3300" dirty="0"/>
              <a:t>(in coordination with the annual FATHOMWERX Summit)</a:t>
            </a:r>
          </a:p>
        </p:txBody>
      </p:sp>
      <p:pic>
        <p:nvPicPr>
          <p:cNvPr id="4" name="Picture 3">
            <a:extLst>
              <a:ext uri="{FF2B5EF4-FFF2-40B4-BE49-F238E27FC236}">
                <a16:creationId xmlns:a16="http://schemas.microsoft.com/office/drawing/2014/main" id="{8B26591D-D097-6026-2AD9-C883F40407EA}"/>
              </a:ext>
            </a:extLst>
          </p:cNvPr>
          <p:cNvPicPr>
            <a:picLocks noChangeAspect="1"/>
          </p:cNvPicPr>
          <p:nvPr/>
        </p:nvPicPr>
        <p:blipFill>
          <a:blip r:embed="rId2"/>
          <a:stretch>
            <a:fillRect/>
          </a:stretch>
        </p:blipFill>
        <p:spPr>
          <a:xfrm>
            <a:off x="12175026" y="649113"/>
            <a:ext cx="3152060" cy="2115857"/>
          </a:xfrm>
          <a:prstGeom prst="rect">
            <a:avLst/>
          </a:prstGeom>
        </p:spPr>
      </p:pic>
    </p:spTree>
    <p:extLst>
      <p:ext uri="{BB962C8B-B14F-4D97-AF65-F5344CB8AC3E}">
        <p14:creationId xmlns:p14="http://schemas.microsoft.com/office/powerpoint/2010/main" val="25335904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1216396"/>
            <a:ext cx="16256000" cy="81280"/>
          </a:xfrm>
          <a:prstGeom prst="rect">
            <a:avLst/>
          </a:prstGeom>
          <a:gradFill flip="none" rotWithShape="1">
            <a:gsLst>
              <a:gs pos="0">
                <a:schemeClr val="accent1">
                  <a:lumMod val="5000"/>
                  <a:lumOff val="95000"/>
                </a:schemeClr>
              </a:gs>
              <a:gs pos="89000">
                <a:schemeClr val="tx2">
                  <a:lumMod val="60000"/>
                  <a:lumOff val="40000"/>
                </a:schemeClr>
              </a:gs>
              <a:gs pos="11000">
                <a:schemeClr val="tx2">
                  <a:lumMod val="60000"/>
                  <a:lumOff val="40000"/>
                </a:schemeClr>
              </a:gs>
              <a:gs pos="100000">
                <a:schemeClr val="bg1"/>
              </a:gs>
              <a:gs pos="47000">
                <a:schemeClr val="tx2"/>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6" name="TextBox 5"/>
          <p:cNvSpPr txBox="1"/>
          <p:nvPr/>
        </p:nvSpPr>
        <p:spPr>
          <a:xfrm>
            <a:off x="1670756" y="1512712"/>
            <a:ext cx="184731" cy="584775"/>
          </a:xfrm>
          <a:prstGeom prst="rect">
            <a:avLst/>
          </a:prstGeom>
          <a:noFill/>
        </p:spPr>
        <p:txBody>
          <a:bodyPr wrap="none" rtlCol="0">
            <a:spAutoFit/>
          </a:bodyPr>
          <a:lstStyle/>
          <a:p>
            <a:endParaRPr lang="en-US" sz="3200" dirty="0"/>
          </a:p>
        </p:txBody>
      </p:sp>
      <p:sp>
        <p:nvSpPr>
          <p:cNvPr id="9" name="TextBox 8"/>
          <p:cNvSpPr txBox="1"/>
          <p:nvPr/>
        </p:nvSpPr>
        <p:spPr>
          <a:xfrm>
            <a:off x="2076617" y="70206"/>
            <a:ext cx="3629520" cy="1059393"/>
          </a:xfrm>
          <a:prstGeom prst="rect">
            <a:avLst/>
          </a:prstGeom>
          <a:noFill/>
        </p:spPr>
        <p:txBody>
          <a:bodyPr wrap="none" rtlCol="0">
            <a:spAutoFit/>
          </a:bodyPr>
          <a:lstStyle/>
          <a:p>
            <a:pPr>
              <a:spcAft>
                <a:spcPts val="533"/>
              </a:spcAft>
            </a:pPr>
            <a:r>
              <a:rPr lang="en-US" sz="1956" b="1" dirty="0">
                <a:solidFill>
                  <a:srgbClr val="FF0000"/>
                </a:solidFill>
                <a:latin typeface="Arial Black" panose="020B0A04020102020204" pitchFamily="34" charset="0"/>
                <a:cs typeface="Arial" panose="020B0604020202020204" pitchFamily="34" charset="0"/>
              </a:rPr>
              <a:t>[Project Title]</a:t>
            </a:r>
          </a:p>
          <a:p>
            <a:r>
              <a:rPr lang="en-US" sz="1956" u="sng" dirty="0">
                <a:latin typeface="Arial Narrow" panose="020B0606020202030204" pitchFamily="34" charset="0"/>
                <a:cs typeface="Arial" panose="020B0604020202020204" pitchFamily="34" charset="0"/>
              </a:rPr>
              <a:t>Organization:</a:t>
            </a:r>
            <a:r>
              <a:rPr lang="en-US" sz="1956" dirty="0">
                <a:latin typeface="Arial Narrow" panose="020B0606020202030204" pitchFamily="34" charset="0"/>
                <a:cs typeface="Arial" panose="020B0604020202020204" pitchFamily="34" charset="0"/>
              </a:rPr>
              <a:t> </a:t>
            </a:r>
            <a:r>
              <a:rPr lang="en-US" sz="1956" dirty="0">
                <a:solidFill>
                  <a:srgbClr val="FF0000"/>
                </a:solidFill>
                <a:latin typeface="Arial Narrow" panose="020B0606020202030204" pitchFamily="34" charset="0"/>
                <a:cs typeface="Arial" panose="020B0604020202020204" pitchFamily="34" charset="0"/>
              </a:rPr>
              <a:t>[organization]</a:t>
            </a:r>
            <a:r>
              <a:rPr lang="en-US" sz="1956" dirty="0">
                <a:latin typeface="Arial Narrow" panose="020B0606020202030204" pitchFamily="34" charset="0"/>
                <a:cs typeface="Arial" panose="020B0604020202020204" pitchFamily="34" charset="0"/>
              </a:rPr>
              <a:t>, </a:t>
            </a:r>
            <a:r>
              <a:rPr lang="en-US" sz="1956" dirty="0">
                <a:solidFill>
                  <a:srgbClr val="FF0000"/>
                </a:solidFill>
                <a:latin typeface="Arial Narrow" panose="020B0606020202030204" pitchFamily="34" charset="0"/>
                <a:cs typeface="Arial" panose="020B0604020202020204" pitchFamily="34" charset="0"/>
              </a:rPr>
              <a:t>[location]</a:t>
            </a:r>
          </a:p>
          <a:p>
            <a:r>
              <a:rPr lang="en-US" sz="1956" u="sng" dirty="0">
                <a:latin typeface="Arial Narrow" panose="020B0606020202030204" pitchFamily="34" charset="0"/>
                <a:cs typeface="Arial" panose="020B0604020202020204" pitchFamily="34" charset="0"/>
              </a:rPr>
              <a:t>Project Lead:</a:t>
            </a:r>
            <a:r>
              <a:rPr lang="en-US" sz="1956" dirty="0">
                <a:latin typeface="Arial Narrow" panose="020B0606020202030204" pitchFamily="34" charset="0"/>
                <a:cs typeface="Arial" panose="020B0604020202020204" pitchFamily="34" charset="0"/>
              </a:rPr>
              <a:t> </a:t>
            </a:r>
            <a:r>
              <a:rPr lang="en-US" sz="1956" dirty="0">
                <a:solidFill>
                  <a:srgbClr val="FF0000"/>
                </a:solidFill>
                <a:latin typeface="Arial Narrow" panose="020B0606020202030204" pitchFamily="34" charset="0"/>
                <a:cs typeface="Arial" panose="020B0604020202020204" pitchFamily="34" charset="0"/>
              </a:rPr>
              <a:t>[name]</a:t>
            </a:r>
            <a:r>
              <a:rPr lang="en-US" sz="1956" dirty="0">
                <a:latin typeface="Arial Narrow" panose="020B0606020202030204" pitchFamily="34" charset="0"/>
                <a:cs typeface="Arial" panose="020B0604020202020204" pitchFamily="34" charset="0"/>
              </a:rPr>
              <a:t>, </a:t>
            </a:r>
            <a:r>
              <a:rPr lang="en-US" sz="1956" dirty="0">
                <a:solidFill>
                  <a:srgbClr val="FF0000"/>
                </a:solidFill>
                <a:latin typeface="Arial Narrow" panose="020B0606020202030204" pitchFamily="34" charset="0"/>
                <a:cs typeface="Arial" panose="020B0604020202020204" pitchFamily="34" charset="0"/>
              </a:rPr>
              <a:t>[email]</a:t>
            </a:r>
            <a:r>
              <a:rPr lang="en-US" sz="1956" dirty="0">
                <a:latin typeface="Arial Narrow" panose="020B0606020202030204" pitchFamily="34" charset="0"/>
                <a:cs typeface="Arial" panose="020B0604020202020204" pitchFamily="34" charset="0"/>
              </a:rPr>
              <a:t>, </a:t>
            </a:r>
            <a:r>
              <a:rPr lang="en-US" sz="1956" dirty="0">
                <a:solidFill>
                  <a:srgbClr val="FF0000"/>
                </a:solidFill>
                <a:latin typeface="Arial Narrow" panose="020B0606020202030204" pitchFamily="34" charset="0"/>
                <a:cs typeface="Arial" panose="020B0604020202020204" pitchFamily="34" charset="0"/>
              </a:rPr>
              <a:t>[phone]</a:t>
            </a:r>
          </a:p>
        </p:txBody>
      </p:sp>
      <p:pic>
        <p:nvPicPr>
          <p:cNvPr id="11" name="Picture 10"/>
          <p:cNvPicPr>
            <a:picLocks noChangeAspect="1"/>
          </p:cNvPicPr>
          <p:nvPr/>
        </p:nvPicPr>
        <p:blipFill>
          <a:blip r:embed="rId2"/>
          <a:stretch>
            <a:fillRect/>
          </a:stretch>
        </p:blipFill>
        <p:spPr>
          <a:xfrm>
            <a:off x="85940" y="109489"/>
            <a:ext cx="1749020" cy="1295572"/>
          </a:xfrm>
          <a:prstGeom prst="rect">
            <a:avLst/>
          </a:prstGeom>
        </p:spPr>
      </p:pic>
      <p:cxnSp>
        <p:nvCxnSpPr>
          <p:cNvPr id="19" name="Straight Connector 18"/>
          <p:cNvCxnSpPr>
            <a:stCxn id="12" idx="2"/>
          </p:cNvCxnSpPr>
          <p:nvPr/>
        </p:nvCxnSpPr>
        <p:spPr>
          <a:xfrm>
            <a:off x="8128000" y="1297677"/>
            <a:ext cx="0" cy="1089432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0" y="6516914"/>
            <a:ext cx="162560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85940" y="1415900"/>
            <a:ext cx="7877856" cy="703654"/>
          </a:xfrm>
          <a:prstGeom prst="rect">
            <a:avLst/>
          </a:prstGeom>
          <a:noFill/>
        </p:spPr>
        <p:txBody>
          <a:bodyPr wrap="square" rtlCol="0">
            <a:spAutoFit/>
          </a:bodyPr>
          <a:lstStyle/>
          <a:p>
            <a:pPr>
              <a:spcAft>
                <a:spcPts val="533"/>
              </a:spcAft>
            </a:pPr>
            <a:r>
              <a:rPr lang="en-US" sz="1778" b="1" dirty="0">
                <a:latin typeface="Arial" panose="020B0604020202020204" pitchFamily="34" charset="0"/>
                <a:cs typeface="Arial" panose="020B0604020202020204" pitchFamily="34" charset="0"/>
              </a:rPr>
              <a:t>Operational Need:</a:t>
            </a:r>
          </a:p>
          <a:p>
            <a:r>
              <a:rPr lang="en-US" sz="1778" dirty="0">
                <a:solidFill>
                  <a:srgbClr val="FF0000"/>
                </a:solidFill>
                <a:latin typeface="Arial Narrow" panose="020B0606020202030204" pitchFamily="34" charset="0"/>
              </a:rPr>
              <a:t>[describe the problem your project is proposed to address]</a:t>
            </a:r>
          </a:p>
        </p:txBody>
      </p:sp>
      <p:sp>
        <p:nvSpPr>
          <p:cNvPr id="33" name="TextBox 32"/>
          <p:cNvSpPr txBox="1"/>
          <p:nvPr/>
        </p:nvSpPr>
        <p:spPr>
          <a:xfrm>
            <a:off x="8230796" y="1457995"/>
            <a:ext cx="4262649" cy="1652697"/>
          </a:xfrm>
          <a:prstGeom prst="rect">
            <a:avLst/>
          </a:prstGeom>
          <a:noFill/>
        </p:spPr>
        <p:txBody>
          <a:bodyPr wrap="square" rtlCol="0">
            <a:spAutoFit/>
          </a:bodyPr>
          <a:lstStyle/>
          <a:p>
            <a:pPr>
              <a:spcAft>
                <a:spcPts val="533"/>
              </a:spcAft>
            </a:pPr>
            <a:r>
              <a:rPr lang="en-US" sz="1778" b="1" dirty="0">
                <a:latin typeface="Arial" panose="020B0604020202020204" pitchFamily="34" charset="0"/>
                <a:cs typeface="Arial" panose="020B0604020202020204" pitchFamily="34" charset="0"/>
              </a:rPr>
              <a:t>System Under Test:</a:t>
            </a:r>
          </a:p>
          <a:p>
            <a:pPr>
              <a:spcAft>
                <a:spcPts val="533"/>
              </a:spcAft>
            </a:pPr>
            <a:r>
              <a:rPr lang="en-US" sz="1778" u="sng" dirty="0">
                <a:latin typeface="Arial Narrow" panose="020B0606020202030204" pitchFamily="34" charset="0"/>
              </a:rPr>
              <a:t>Manufacturer:</a:t>
            </a:r>
            <a:r>
              <a:rPr lang="en-US" sz="1778" dirty="0">
                <a:latin typeface="Arial Narrow" panose="020B0606020202030204" pitchFamily="34" charset="0"/>
              </a:rPr>
              <a:t> </a:t>
            </a:r>
            <a:r>
              <a:rPr lang="en-US" sz="1778" dirty="0">
                <a:solidFill>
                  <a:srgbClr val="FF0000"/>
                </a:solidFill>
                <a:latin typeface="Arial Narrow" panose="020B0606020202030204" pitchFamily="34" charset="0"/>
              </a:rPr>
              <a:t>[manufacturer]</a:t>
            </a:r>
            <a:endParaRPr lang="en-US" sz="1778" u="sng" dirty="0">
              <a:solidFill>
                <a:srgbClr val="FF0000"/>
              </a:solidFill>
              <a:latin typeface="Arial Narrow" panose="020B0606020202030204" pitchFamily="34" charset="0"/>
            </a:endParaRPr>
          </a:p>
          <a:p>
            <a:pPr>
              <a:spcAft>
                <a:spcPts val="533"/>
              </a:spcAft>
            </a:pPr>
            <a:r>
              <a:rPr lang="en-US" sz="1778" u="sng" dirty="0">
                <a:latin typeface="Arial Narrow" panose="020B0606020202030204" pitchFamily="34" charset="0"/>
              </a:rPr>
              <a:t>Nomenclature:</a:t>
            </a:r>
            <a:r>
              <a:rPr lang="en-US" sz="1778" dirty="0">
                <a:latin typeface="Arial Narrow" panose="020B0606020202030204" pitchFamily="34" charset="0"/>
              </a:rPr>
              <a:t> </a:t>
            </a:r>
            <a:r>
              <a:rPr lang="en-US" sz="1778" dirty="0">
                <a:solidFill>
                  <a:srgbClr val="FF0000"/>
                </a:solidFill>
                <a:latin typeface="Arial Narrow" panose="020B0606020202030204" pitchFamily="34" charset="0"/>
              </a:rPr>
              <a:t>[system name]</a:t>
            </a:r>
            <a:endParaRPr lang="en-US" sz="1778" u="sng" dirty="0">
              <a:solidFill>
                <a:srgbClr val="FF0000"/>
              </a:solidFill>
              <a:latin typeface="Arial Narrow" panose="020B0606020202030204" pitchFamily="34" charset="0"/>
            </a:endParaRPr>
          </a:p>
          <a:p>
            <a:pPr>
              <a:spcAft>
                <a:spcPts val="533"/>
              </a:spcAft>
            </a:pPr>
            <a:r>
              <a:rPr lang="en-US" sz="1778" u="sng" dirty="0">
                <a:latin typeface="Arial Narrow" panose="020B0606020202030204" pitchFamily="34" charset="0"/>
              </a:rPr>
              <a:t>Description</a:t>
            </a:r>
            <a:r>
              <a:rPr lang="en-US" sz="1778" dirty="0">
                <a:latin typeface="Arial Narrow" panose="020B0606020202030204" pitchFamily="34" charset="0"/>
              </a:rPr>
              <a:t>:</a:t>
            </a:r>
            <a:r>
              <a:rPr lang="en-US" sz="1778" dirty="0">
                <a:solidFill>
                  <a:srgbClr val="FF0000"/>
                </a:solidFill>
                <a:latin typeface="Arial Narrow" panose="020B0606020202030204" pitchFamily="34" charset="0"/>
              </a:rPr>
              <a:t> [provide a description of the technology that is the subject of your project]</a:t>
            </a:r>
          </a:p>
        </p:txBody>
      </p:sp>
      <p:sp>
        <p:nvSpPr>
          <p:cNvPr id="35" name="TextBox 34"/>
          <p:cNvSpPr txBox="1"/>
          <p:nvPr/>
        </p:nvSpPr>
        <p:spPr>
          <a:xfrm>
            <a:off x="85940" y="3779565"/>
            <a:ext cx="7877856" cy="703654"/>
          </a:xfrm>
          <a:prstGeom prst="rect">
            <a:avLst/>
          </a:prstGeom>
          <a:noFill/>
        </p:spPr>
        <p:txBody>
          <a:bodyPr wrap="square" rtlCol="0">
            <a:spAutoFit/>
          </a:bodyPr>
          <a:lstStyle/>
          <a:p>
            <a:pPr>
              <a:spcAft>
                <a:spcPts val="533"/>
              </a:spcAft>
            </a:pPr>
            <a:r>
              <a:rPr lang="en-US" sz="1778" b="1" dirty="0">
                <a:latin typeface="Arial" panose="020B0604020202020204" pitchFamily="34" charset="0"/>
                <a:cs typeface="Arial" panose="020B0604020202020204" pitchFamily="34" charset="0"/>
              </a:rPr>
              <a:t>Project Objective:</a:t>
            </a:r>
          </a:p>
          <a:p>
            <a:r>
              <a:rPr lang="en-US" sz="1778" dirty="0">
                <a:solidFill>
                  <a:srgbClr val="FF0000"/>
                </a:solidFill>
                <a:latin typeface="Arial Narrow" panose="020B0606020202030204" pitchFamily="34" charset="0"/>
              </a:rPr>
              <a:t>[identify what your project is intended to achieve]</a:t>
            </a:r>
          </a:p>
        </p:txBody>
      </p:sp>
      <p:sp>
        <p:nvSpPr>
          <p:cNvPr id="37" name="TextBox 36"/>
          <p:cNvSpPr txBox="1"/>
          <p:nvPr/>
        </p:nvSpPr>
        <p:spPr>
          <a:xfrm>
            <a:off x="85940" y="6677233"/>
            <a:ext cx="7877856" cy="703654"/>
          </a:xfrm>
          <a:prstGeom prst="rect">
            <a:avLst/>
          </a:prstGeom>
          <a:noFill/>
        </p:spPr>
        <p:txBody>
          <a:bodyPr wrap="square" rtlCol="0">
            <a:spAutoFit/>
          </a:bodyPr>
          <a:lstStyle/>
          <a:p>
            <a:pPr>
              <a:spcAft>
                <a:spcPts val="533"/>
              </a:spcAft>
            </a:pPr>
            <a:r>
              <a:rPr lang="en-US" sz="1778" b="1" dirty="0">
                <a:latin typeface="Arial" panose="020B0604020202020204" pitchFamily="34" charset="0"/>
                <a:cs typeface="Arial" panose="020B0604020202020204" pitchFamily="34" charset="0"/>
              </a:rPr>
              <a:t>Project Concept of Operations:</a:t>
            </a:r>
          </a:p>
          <a:p>
            <a:r>
              <a:rPr lang="en-US" sz="1778" dirty="0">
                <a:solidFill>
                  <a:srgbClr val="FF0000"/>
                </a:solidFill>
                <a:latin typeface="Arial Narrow" panose="020B0606020202030204" pitchFamily="34" charset="0"/>
              </a:rPr>
              <a:t>[describe the activities that you envision to achieve your project objectives]</a:t>
            </a:r>
          </a:p>
        </p:txBody>
      </p:sp>
      <p:sp>
        <p:nvSpPr>
          <p:cNvPr id="40" name="TextBox 39"/>
          <p:cNvSpPr txBox="1"/>
          <p:nvPr/>
        </p:nvSpPr>
        <p:spPr>
          <a:xfrm>
            <a:off x="85940" y="9023174"/>
            <a:ext cx="7877856" cy="703654"/>
          </a:xfrm>
          <a:prstGeom prst="rect">
            <a:avLst/>
          </a:prstGeom>
          <a:noFill/>
        </p:spPr>
        <p:txBody>
          <a:bodyPr wrap="square" rtlCol="0">
            <a:spAutoFit/>
          </a:bodyPr>
          <a:lstStyle/>
          <a:p>
            <a:pPr>
              <a:spcAft>
                <a:spcPts val="533"/>
              </a:spcAft>
            </a:pPr>
            <a:r>
              <a:rPr lang="en-US" sz="1778" b="1" dirty="0">
                <a:latin typeface="Arial" panose="020B0604020202020204" pitchFamily="34" charset="0"/>
                <a:cs typeface="Arial" panose="020B0604020202020204" pitchFamily="34" charset="0"/>
              </a:rPr>
              <a:t>Resources:</a:t>
            </a:r>
          </a:p>
          <a:p>
            <a:r>
              <a:rPr lang="en-US" sz="1778" dirty="0">
                <a:solidFill>
                  <a:srgbClr val="FF0000"/>
                </a:solidFill>
                <a:latin typeface="Arial Narrow" panose="020B0606020202030204" pitchFamily="34" charset="0"/>
              </a:rPr>
              <a:t>[list the resources you would require from the planning team to support your concept]</a:t>
            </a:r>
          </a:p>
        </p:txBody>
      </p:sp>
      <p:sp>
        <p:nvSpPr>
          <p:cNvPr id="42" name="TextBox 41"/>
          <p:cNvSpPr txBox="1"/>
          <p:nvPr/>
        </p:nvSpPr>
        <p:spPr>
          <a:xfrm>
            <a:off x="8223924" y="3783365"/>
            <a:ext cx="7877856" cy="703654"/>
          </a:xfrm>
          <a:prstGeom prst="rect">
            <a:avLst/>
          </a:prstGeom>
          <a:noFill/>
        </p:spPr>
        <p:txBody>
          <a:bodyPr wrap="square" rtlCol="0">
            <a:spAutoFit/>
          </a:bodyPr>
          <a:lstStyle/>
          <a:p>
            <a:pPr>
              <a:spcAft>
                <a:spcPts val="533"/>
              </a:spcAft>
            </a:pPr>
            <a:r>
              <a:rPr lang="en-US" sz="1778" b="1" dirty="0">
                <a:latin typeface="Arial" panose="020B0604020202020204" pitchFamily="34" charset="0"/>
                <a:cs typeface="Arial" panose="020B0604020202020204" pitchFamily="34" charset="0"/>
              </a:rPr>
              <a:t>Capabilities:</a:t>
            </a:r>
          </a:p>
          <a:p>
            <a:r>
              <a:rPr lang="en-US" sz="1778" dirty="0">
                <a:solidFill>
                  <a:srgbClr val="FF0000"/>
                </a:solidFill>
                <a:latin typeface="Arial Narrow" panose="020B0606020202030204" pitchFamily="34" charset="0"/>
              </a:rPr>
              <a:t>[describe the capabilities provided by the system under test]</a:t>
            </a:r>
          </a:p>
        </p:txBody>
      </p:sp>
      <p:sp>
        <p:nvSpPr>
          <p:cNvPr id="43" name="TextBox 42"/>
          <p:cNvSpPr txBox="1"/>
          <p:nvPr/>
        </p:nvSpPr>
        <p:spPr>
          <a:xfrm>
            <a:off x="8223924" y="5052113"/>
            <a:ext cx="7877856" cy="703654"/>
          </a:xfrm>
          <a:prstGeom prst="rect">
            <a:avLst/>
          </a:prstGeom>
          <a:noFill/>
        </p:spPr>
        <p:txBody>
          <a:bodyPr wrap="square" rtlCol="0">
            <a:spAutoFit/>
          </a:bodyPr>
          <a:lstStyle/>
          <a:p>
            <a:pPr>
              <a:spcAft>
                <a:spcPts val="533"/>
              </a:spcAft>
            </a:pPr>
            <a:r>
              <a:rPr lang="en-US" sz="1778" b="1" dirty="0">
                <a:latin typeface="Arial" panose="020B0604020202020204" pitchFamily="34" charset="0"/>
                <a:cs typeface="Arial" panose="020B0604020202020204" pitchFamily="34" charset="0"/>
              </a:rPr>
              <a:t>Differentiators:</a:t>
            </a:r>
          </a:p>
          <a:p>
            <a:r>
              <a:rPr lang="en-US" sz="1778" dirty="0">
                <a:solidFill>
                  <a:srgbClr val="FF0000"/>
                </a:solidFill>
                <a:latin typeface="Arial Narrow" panose="020B0606020202030204" pitchFamily="34" charset="0"/>
              </a:rPr>
              <a:t>[describe the differences between the system under test and other available systems]</a:t>
            </a:r>
          </a:p>
        </p:txBody>
      </p:sp>
      <p:sp>
        <p:nvSpPr>
          <p:cNvPr id="48" name="TextBox 47"/>
          <p:cNvSpPr txBox="1"/>
          <p:nvPr/>
        </p:nvSpPr>
        <p:spPr>
          <a:xfrm>
            <a:off x="8223924" y="6677233"/>
            <a:ext cx="7877856" cy="5305748"/>
          </a:xfrm>
          <a:prstGeom prst="rect">
            <a:avLst/>
          </a:prstGeom>
          <a:noFill/>
        </p:spPr>
        <p:txBody>
          <a:bodyPr wrap="square" rtlCol="0">
            <a:spAutoFit/>
          </a:bodyPr>
          <a:lstStyle/>
          <a:p>
            <a:pPr>
              <a:spcAft>
                <a:spcPts val="533"/>
              </a:spcAft>
            </a:pPr>
            <a:r>
              <a:rPr lang="en-US" sz="1778" b="1" dirty="0">
                <a:latin typeface="Arial" panose="020B0604020202020204" pitchFamily="34" charset="0"/>
                <a:cs typeface="Arial" panose="020B0604020202020204" pitchFamily="34" charset="0"/>
              </a:rPr>
              <a:t>Administrative Approvals:</a:t>
            </a:r>
          </a:p>
          <a:p>
            <a:pPr marL="200381" indent="-200381">
              <a:buFont typeface="Wingdings" panose="05000000000000000000" pitchFamily="2" charset="2"/>
              <a:buChar char="§"/>
            </a:pPr>
            <a:r>
              <a:rPr lang="en-US" sz="1778" dirty="0">
                <a:latin typeface="Arial Narrow" panose="020B0606020202030204" pitchFamily="34" charset="0"/>
              </a:rPr>
              <a:t>Does your system transmit </a:t>
            </a:r>
            <a:r>
              <a:rPr lang="en-US" sz="1778" dirty="0" err="1">
                <a:latin typeface="Arial Narrow" panose="020B0606020202030204" pitchFamily="34" charset="0"/>
              </a:rPr>
              <a:t>RF</a:t>
            </a:r>
            <a:r>
              <a:rPr lang="en-US" sz="1778" dirty="0">
                <a:latin typeface="Arial Narrow" panose="020B0606020202030204" pitchFamily="34" charset="0"/>
              </a:rPr>
              <a:t> energy (e.g., radio or radar)? </a:t>
            </a:r>
            <a:r>
              <a:rPr lang="en-US" sz="1778" dirty="0">
                <a:solidFill>
                  <a:srgbClr val="FF0000"/>
                </a:solidFill>
                <a:latin typeface="Arial Narrow" panose="020B0606020202030204" pitchFamily="34" charset="0"/>
              </a:rPr>
              <a:t>[yes or no]</a:t>
            </a:r>
          </a:p>
          <a:p>
            <a:pPr marL="403584" indent="-203203">
              <a:spcAft>
                <a:spcPts val="533"/>
              </a:spcAft>
              <a:buFont typeface="Arial Narrow" panose="020B0606020202030204" pitchFamily="34" charset="0"/>
              <a:buChar char="−"/>
            </a:pPr>
            <a:r>
              <a:rPr lang="en-US" sz="1778" b="1" dirty="0">
                <a:latin typeface="Arial Narrow" panose="020B0606020202030204" pitchFamily="34" charset="0"/>
              </a:rPr>
              <a:t>If yes</a:t>
            </a:r>
            <a:r>
              <a:rPr lang="en-US" sz="1778" dirty="0">
                <a:latin typeface="Arial Narrow" panose="020B0606020202030204" pitchFamily="34" charset="0"/>
              </a:rPr>
              <a:t>, is it FCC licensed or approved to operate by another authority? </a:t>
            </a:r>
            <a:r>
              <a:rPr lang="en-US" sz="1778" dirty="0">
                <a:solidFill>
                  <a:srgbClr val="FF0000"/>
                </a:solidFill>
                <a:latin typeface="Arial Narrow" panose="020B0606020202030204" pitchFamily="34" charset="0"/>
              </a:rPr>
              <a:t>[yes or no]</a:t>
            </a:r>
          </a:p>
          <a:p>
            <a:pPr marL="403584">
              <a:spcAft>
                <a:spcPts val="178"/>
              </a:spcAft>
            </a:pPr>
            <a:r>
              <a:rPr lang="en-US" sz="1422" u="sng" dirty="0">
                <a:latin typeface="Arial Narrow" panose="020B0606020202030204" pitchFamily="34" charset="0"/>
              </a:rPr>
              <a:t>If yes</a:t>
            </a:r>
            <a:r>
              <a:rPr lang="en-US" sz="1422" dirty="0">
                <a:latin typeface="Arial Narrow" panose="020B0606020202030204" pitchFamily="34" charset="0"/>
              </a:rPr>
              <a:t>, please provide that documentation along with your project proposal</a:t>
            </a:r>
          </a:p>
          <a:p>
            <a:pPr marL="403584">
              <a:spcAft>
                <a:spcPts val="1067"/>
              </a:spcAft>
            </a:pPr>
            <a:r>
              <a:rPr lang="en-US" sz="1422" u="sng" dirty="0">
                <a:latin typeface="Arial Narrow" panose="020B0606020202030204" pitchFamily="34" charset="0"/>
              </a:rPr>
              <a:t>If no</a:t>
            </a:r>
            <a:r>
              <a:rPr lang="en-US" sz="1422" dirty="0">
                <a:latin typeface="Arial Narrow" panose="020B0606020202030204" pitchFamily="34" charset="0"/>
              </a:rPr>
              <a:t>, plan to work with the planning team to provide necessary documentation for authorization to operate, frequency management, safe operating distances</a:t>
            </a:r>
          </a:p>
          <a:p>
            <a:pPr marL="200381" indent="-200381">
              <a:spcAft>
                <a:spcPts val="533"/>
              </a:spcAft>
              <a:buFont typeface="Wingdings" panose="05000000000000000000" pitchFamily="2" charset="2"/>
              <a:buChar char="§"/>
            </a:pPr>
            <a:r>
              <a:rPr lang="en-US" sz="1778" dirty="0">
                <a:latin typeface="Arial Narrow" panose="020B0606020202030204" pitchFamily="34" charset="0"/>
              </a:rPr>
              <a:t>Does your system transmit acoustic energy (e.g., sonar)? </a:t>
            </a:r>
            <a:r>
              <a:rPr lang="en-US" sz="1778" dirty="0">
                <a:solidFill>
                  <a:srgbClr val="FF0000"/>
                </a:solidFill>
                <a:latin typeface="Arial Narrow" panose="020B0606020202030204" pitchFamily="34" charset="0"/>
              </a:rPr>
              <a:t>[yes or no]</a:t>
            </a:r>
          </a:p>
          <a:p>
            <a:pPr marL="200381">
              <a:spcAft>
                <a:spcPts val="1067"/>
              </a:spcAft>
            </a:pPr>
            <a:r>
              <a:rPr lang="en-US" sz="1422" u="sng" dirty="0">
                <a:latin typeface="Arial Narrow" panose="020B0606020202030204" pitchFamily="34" charset="0"/>
              </a:rPr>
              <a:t>If yes</a:t>
            </a:r>
            <a:r>
              <a:rPr lang="en-US" sz="1422" dirty="0">
                <a:latin typeface="Arial Narrow" panose="020B0606020202030204" pitchFamily="34" charset="0"/>
              </a:rPr>
              <a:t>, plan to work with the planning team to obtain necessary approvals to operate in </a:t>
            </a:r>
            <a:r>
              <a:rPr lang="en-US" sz="1422" dirty="0" err="1">
                <a:latin typeface="Arial Narrow" panose="020B0606020202030204" pitchFamily="34" charset="0"/>
              </a:rPr>
              <a:t>ANTX-CT25</a:t>
            </a:r>
            <a:r>
              <a:rPr lang="en-US" sz="1422" dirty="0">
                <a:latin typeface="Arial Narrow" panose="020B0606020202030204" pitchFamily="34" charset="0"/>
              </a:rPr>
              <a:t> venues</a:t>
            </a:r>
          </a:p>
          <a:p>
            <a:pPr marL="200381" indent="-200381">
              <a:spcAft>
                <a:spcPts val="533"/>
              </a:spcAft>
              <a:buFont typeface="Wingdings" panose="05000000000000000000" pitchFamily="2" charset="2"/>
              <a:buChar char="§"/>
            </a:pPr>
            <a:r>
              <a:rPr lang="en-US" sz="1778" dirty="0">
                <a:latin typeface="Arial Narrow" panose="020B0606020202030204" pitchFamily="34" charset="0"/>
              </a:rPr>
              <a:t>Does your system emit laser radiation (e.g., LiDAR)? </a:t>
            </a:r>
            <a:r>
              <a:rPr lang="en-US" sz="1778" dirty="0">
                <a:solidFill>
                  <a:srgbClr val="FF0000"/>
                </a:solidFill>
                <a:latin typeface="Arial Narrow" panose="020B0606020202030204" pitchFamily="34" charset="0"/>
              </a:rPr>
              <a:t>[yes or no]</a:t>
            </a:r>
          </a:p>
          <a:p>
            <a:pPr marL="200381">
              <a:spcAft>
                <a:spcPts val="1067"/>
              </a:spcAft>
            </a:pPr>
            <a:r>
              <a:rPr lang="en-US" sz="1422" u="sng" dirty="0">
                <a:latin typeface="Arial Narrow" panose="020B0606020202030204" pitchFamily="34" charset="0"/>
              </a:rPr>
              <a:t>If</a:t>
            </a:r>
            <a:r>
              <a:rPr lang="en-US" sz="1422" b="1" dirty="0">
                <a:latin typeface="Arial Narrow" panose="020B0606020202030204" pitchFamily="34" charset="0"/>
              </a:rPr>
              <a:t> yes</a:t>
            </a:r>
            <a:r>
              <a:rPr lang="en-US" sz="1422" dirty="0">
                <a:latin typeface="Arial Narrow" panose="020B0606020202030204" pitchFamily="34" charset="0"/>
              </a:rPr>
              <a:t>, plan to work with the planning team to obtain necessary approvals to operate in </a:t>
            </a:r>
            <a:r>
              <a:rPr lang="en-US" sz="1422" dirty="0" err="1">
                <a:latin typeface="Arial Narrow" panose="020B0606020202030204" pitchFamily="34" charset="0"/>
              </a:rPr>
              <a:t>ANTX-CT25</a:t>
            </a:r>
            <a:r>
              <a:rPr lang="en-US" sz="1422" dirty="0">
                <a:latin typeface="Arial Narrow" panose="020B0606020202030204" pitchFamily="34" charset="0"/>
              </a:rPr>
              <a:t> venues</a:t>
            </a:r>
          </a:p>
          <a:p>
            <a:pPr marL="200381" indent="-200381">
              <a:buFont typeface="Wingdings" panose="05000000000000000000" pitchFamily="2" charset="2"/>
              <a:buChar char="§"/>
            </a:pPr>
            <a:r>
              <a:rPr lang="en-US" sz="1778" dirty="0">
                <a:latin typeface="Arial Narrow" panose="020B0606020202030204" pitchFamily="34" charset="0"/>
              </a:rPr>
              <a:t>Does your system involve operation of an unmanned aircraft? </a:t>
            </a:r>
            <a:r>
              <a:rPr lang="en-US" sz="1778" dirty="0">
                <a:solidFill>
                  <a:srgbClr val="FF0000"/>
                </a:solidFill>
                <a:latin typeface="Arial Narrow" panose="020B0606020202030204" pitchFamily="34" charset="0"/>
              </a:rPr>
              <a:t>[yes or no]</a:t>
            </a:r>
            <a:endParaRPr lang="en-US" sz="1778" dirty="0">
              <a:latin typeface="Arial Narrow" panose="020B0606020202030204" pitchFamily="34" charset="0"/>
            </a:endParaRPr>
          </a:p>
          <a:p>
            <a:pPr marL="403584" indent="-203203">
              <a:buFont typeface="Arial Narrow" panose="020B0606020202030204" pitchFamily="34" charset="0"/>
              <a:buChar char="−"/>
            </a:pPr>
            <a:r>
              <a:rPr lang="en-US" sz="1778" b="1" dirty="0">
                <a:latin typeface="Arial Narrow" panose="020B0606020202030204" pitchFamily="34" charset="0"/>
              </a:rPr>
              <a:t>If yes</a:t>
            </a:r>
            <a:r>
              <a:rPr lang="en-US" sz="1778" dirty="0">
                <a:latin typeface="Arial Narrow" panose="020B0606020202030204" pitchFamily="34" charset="0"/>
              </a:rPr>
              <a:t>, is it a Program of Record or “Blue-UAS Certified?” by DIU? </a:t>
            </a:r>
            <a:r>
              <a:rPr lang="en-US" sz="1778" dirty="0">
                <a:solidFill>
                  <a:srgbClr val="FF0000"/>
                </a:solidFill>
                <a:latin typeface="Arial Narrow" panose="020B0606020202030204" pitchFamily="34" charset="0"/>
              </a:rPr>
              <a:t>[yes or no]</a:t>
            </a:r>
            <a:endParaRPr lang="en-US" sz="1778" dirty="0">
              <a:latin typeface="Arial Narrow" panose="020B0606020202030204" pitchFamily="34" charset="0"/>
            </a:endParaRPr>
          </a:p>
          <a:p>
            <a:pPr marL="403584" indent="-203203">
              <a:spcAft>
                <a:spcPts val="533"/>
              </a:spcAft>
              <a:buFont typeface="Arial Narrow" panose="020B0606020202030204" pitchFamily="34" charset="0"/>
              <a:buChar char="−"/>
            </a:pPr>
            <a:r>
              <a:rPr lang="en-US" sz="1778" b="1" dirty="0">
                <a:latin typeface="Arial Narrow" panose="020B0606020202030204" pitchFamily="34" charset="0"/>
              </a:rPr>
              <a:t>If no</a:t>
            </a:r>
            <a:r>
              <a:rPr lang="en-US" sz="1778" dirty="0">
                <a:latin typeface="Arial Narrow" panose="020B0606020202030204" pitchFamily="34" charset="0"/>
              </a:rPr>
              <a:t>, is it </a:t>
            </a:r>
            <a:r>
              <a:rPr lang="en-US" sz="1778" dirty="0" err="1">
                <a:latin typeface="Arial Narrow" panose="020B0606020202030204" pitchFamily="34" charset="0"/>
              </a:rPr>
              <a:t>NDAA</a:t>
            </a:r>
            <a:r>
              <a:rPr lang="en-US" sz="1778" dirty="0">
                <a:latin typeface="Arial Narrow" panose="020B0606020202030204" pitchFamily="34" charset="0"/>
              </a:rPr>
              <a:t>-compliant for component manufacture? </a:t>
            </a:r>
            <a:r>
              <a:rPr lang="en-US" sz="1778" dirty="0">
                <a:solidFill>
                  <a:srgbClr val="FF0000"/>
                </a:solidFill>
                <a:latin typeface="Arial Narrow" panose="020B0606020202030204" pitchFamily="34" charset="0"/>
              </a:rPr>
              <a:t>[yes or no]</a:t>
            </a:r>
            <a:endParaRPr lang="en-US" sz="1778" dirty="0">
              <a:latin typeface="Arial Narrow" panose="020B0606020202030204" pitchFamily="34" charset="0"/>
            </a:endParaRPr>
          </a:p>
          <a:p>
            <a:pPr marL="403584">
              <a:spcAft>
                <a:spcPts val="178"/>
              </a:spcAft>
            </a:pPr>
            <a:r>
              <a:rPr lang="en-US" sz="1422" u="sng" dirty="0">
                <a:latin typeface="Arial Narrow" panose="020B0606020202030204" pitchFamily="34" charset="0"/>
              </a:rPr>
              <a:t>If yes</a:t>
            </a:r>
            <a:r>
              <a:rPr lang="en-US" sz="1422" dirty="0">
                <a:latin typeface="Arial Narrow" panose="020B0606020202030204" pitchFamily="34" charset="0"/>
              </a:rPr>
              <a:t>, plan to work with the planning team to obtain necessary approvals for COTS UAS. </a:t>
            </a:r>
          </a:p>
          <a:p>
            <a:pPr marL="403584">
              <a:spcAft>
                <a:spcPts val="1067"/>
              </a:spcAft>
            </a:pPr>
            <a:r>
              <a:rPr lang="en-US" sz="1422" u="sng" dirty="0">
                <a:latin typeface="Arial Narrow" panose="020B0606020202030204" pitchFamily="34" charset="0"/>
              </a:rPr>
              <a:t>If no</a:t>
            </a:r>
            <a:r>
              <a:rPr lang="en-US" sz="1422" dirty="0">
                <a:latin typeface="Arial Narrow" panose="020B0606020202030204" pitchFamily="34" charset="0"/>
              </a:rPr>
              <a:t>, your aircraft may only be operated in a counter-UAS surrogate role</a:t>
            </a:r>
          </a:p>
          <a:p>
            <a:pPr marL="200381" indent="-200381">
              <a:spcAft>
                <a:spcPts val="533"/>
              </a:spcAft>
              <a:buFont typeface="Wingdings" panose="05000000000000000000" pitchFamily="2" charset="2"/>
              <a:buChar char="§"/>
            </a:pPr>
            <a:r>
              <a:rPr lang="en-US" sz="1778" dirty="0">
                <a:latin typeface="Arial Narrow" panose="020B0606020202030204" pitchFamily="34" charset="0"/>
              </a:rPr>
              <a:t>Does your system use lithium batteries? </a:t>
            </a:r>
            <a:r>
              <a:rPr lang="en-US" sz="1778" dirty="0">
                <a:solidFill>
                  <a:srgbClr val="FF0000"/>
                </a:solidFill>
                <a:latin typeface="Arial Narrow" panose="020B0606020202030204" pitchFamily="34" charset="0"/>
              </a:rPr>
              <a:t>[yes or no]</a:t>
            </a:r>
            <a:endParaRPr lang="en-US" sz="1778" dirty="0">
              <a:latin typeface="Arial Narrow" panose="020B0606020202030204" pitchFamily="34" charset="0"/>
            </a:endParaRPr>
          </a:p>
          <a:p>
            <a:pPr marL="200381"/>
            <a:r>
              <a:rPr lang="en-US" sz="1422" u="sng" dirty="0">
                <a:latin typeface="Arial Narrow" panose="020B0606020202030204" pitchFamily="34" charset="0"/>
              </a:rPr>
              <a:t>If yes</a:t>
            </a:r>
            <a:r>
              <a:rPr lang="en-US" sz="1422" dirty="0">
                <a:latin typeface="Arial Narrow" panose="020B0606020202030204" pitchFamily="34" charset="0"/>
              </a:rPr>
              <a:t>, plan to work with the planning team to obtain necessary approvals to operate in </a:t>
            </a:r>
            <a:r>
              <a:rPr lang="en-US" sz="1422" dirty="0" err="1">
                <a:latin typeface="Arial Narrow" panose="020B0606020202030204" pitchFamily="34" charset="0"/>
              </a:rPr>
              <a:t>ANTX-CT25</a:t>
            </a:r>
            <a:r>
              <a:rPr lang="en-US" sz="1422" dirty="0">
                <a:latin typeface="Arial Narrow" panose="020B0606020202030204" pitchFamily="34" charset="0"/>
              </a:rPr>
              <a:t> venues</a:t>
            </a:r>
          </a:p>
        </p:txBody>
      </p:sp>
      <p:sp>
        <p:nvSpPr>
          <p:cNvPr id="2" name="Rectangle 1"/>
          <p:cNvSpPr/>
          <p:nvPr/>
        </p:nvSpPr>
        <p:spPr>
          <a:xfrm>
            <a:off x="12533742" y="1668716"/>
            <a:ext cx="3169724" cy="1625600"/>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78" dirty="0">
                <a:solidFill>
                  <a:srgbClr val="FF0000"/>
                </a:solidFill>
                <a:latin typeface="Arial Narrow" panose="020B0606020202030204" pitchFamily="34" charset="0"/>
              </a:rPr>
              <a:t>[photo of system under test]</a:t>
            </a:r>
          </a:p>
        </p:txBody>
      </p:sp>
      <p:sp>
        <p:nvSpPr>
          <p:cNvPr id="21" name="Rectangle 20"/>
          <p:cNvSpPr/>
          <p:nvPr/>
        </p:nvSpPr>
        <p:spPr>
          <a:xfrm>
            <a:off x="14106687" y="120159"/>
            <a:ext cx="1853986" cy="1005410"/>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78" dirty="0">
                <a:solidFill>
                  <a:srgbClr val="FF0000"/>
                </a:solidFill>
                <a:latin typeface="Arial Narrow" panose="020B0606020202030204" pitchFamily="34" charset="0"/>
              </a:rPr>
              <a:t>[organization logo]</a:t>
            </a:r>
          </a:p>
        </p:txBody>
      </p:sp>
    </p:spTree>
    <p:extLst>
      <p:ext uri="{BB962C8B-B14F-4D97-AF65-F5344CB8AC3E}">
        <p14:creationId xmlns:p14="http://schemas.microsoft.com/office/powerpoint/2010/main" val="31743813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067121-CDD8-ED98-A762-FF1DF6F335E7}"/>
            </a:ext>
          </a:extLst>
        </p:cNvPr>
        <p:cNvGrpSpPr/>
        <p:nvPr/>
      </p:nvGrpSpPr>
      <p:grpSpPr>
        <a:xfrm>
          <a:off x="0" y="0"/>
          <a:ext cx="0" cy="0"/>
          <a:chOff x="0" y="0"/>
          <a:chExt cx="0" cy="0"/>
        </a:xfrm>
      </p:grpSpPr>
      <p:pic>
        <p:nvPicPr>
          <p:cNvPr id="3" name="Picture 2" descr="A map of the world at night&#10;&#10;Description automatically generated">
            <a:extLst>
              <a:ext uri="{FF2B5EF4-FFF2-40B4-BE49-F238E27FC236}">
                <a16:creationId xmlns:a16="http://schemas.microsoft.com/office/drawing/2014/main" id="{03665EED-489A-F2EC-1DDE-68A2B955A401}"/>
              </a:ext>
            </a:extLst>
          </p:cNvPr>
          <p:cNvPicPr>
            <a:picLocks noChangeAspect="1"/>
          </p:cNvPicPr>
          <p:nvPr/>
        </p:nvPicPr>
        <p:blipFill>
          <a:blip r:embed="rId2">
            <a:extLst>
              <a:ext uri="{28A0092B-C50C-407E-A947-70E740481C1C}">
                <a14:useLocalDpi xmlns:a14="http://schemas.microsoft.com/office/drawing/2010/main" val="0"/>
              </a:ext>
            </a:extLst>
          </a:blip>
          <a:srcRect t="10396" b="12813"/>
          <a:stretch/>
        </p:blipFill>
        <p:spPr>
          <a:xfrm>
            <a:off x="2524667" y="1204331"/>
            <a:ext cx="11206666" cy="10392937"/>
          </a:xfrm>
          <a:prstGeom prst="rect">
            <a:avLst/>
          </a:prstGeom>
        </p:spPr>
      </p:pic>
      <p:pic>
        <p:nvPicPr>
          <p:cNvPr id="4" name="Picture 3" descr="A blue text with white text and blue letters&#10;&#10;Description automatically generated">
            <a:extLst>
              <a:ext uri="{FF2B5EF4-FFF2-40B4-BE49-F238E27FC236}">
                <a16:creationId xmlns:a16="http://schemas.microsoft.com/office/drawing/2014/main" id="{275A32C7-641C-D3F4-C01F-2100AB9ABF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375" y="1665249"/>
            <a:ext cx="7562625" cy="371041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8422196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0B039-317F-0496-CD1E-68CAC097A898}"/>
              </a:ext>
            </a:extLst>
          </p:cNvPr>
          <p:cNvSpPr>
            <a:spLocks noGrp="1"/>
          </p:cNvSpPr>
          <p:nvPr>
            <p:ph type="ctrTitle"/>
          </p:nvPr>
        </p:nvSpPr>
        <p:spPr>
          <a:xfrm>
            <a:off x="1219200" y="796635"/>
            <a:ext cx="13817600" cy="1764916"/>
          </a:xfrm>
        </p:spPr>
        <p:txBody>
          <a:bodyPr>
            <a:normAutofit/>
          </a:bodyPr>
          <a:lstStyle/>
          <a:p>
            <a:r>
              <a:rPr lang="en-US" dirty="0"/>
              <a:t>Technology Free Zone</a:t>
            </a:r>
          </a:p>
        </p:txBody>
      </p:sp>
      <p:pic>
        <p:nvPicPr>
          <p:cNvPr id="1026" name="C003DD26-D68C-4112-A79E-5257116646B2" descr="IMG_5197.jpg">
            <a:extLst>
              <a:ext uri="{FF2B5EF4-FFF2-40B4-BE49-F238E27FC236}">
                <a16:creationId xmlns:a16="http://schemas.microsoft.com/office/drawing/2014/main" id="{C25CDE43-CD86-4B06-9163-FADBB1B56E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949" y="2818072"/>
            <a:ext cx="4847492" cy="4012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21019477-015F-42AF-8E45-E5D7E00C244A" descr="IMG_5195.jpg">
            <a:extLst>
              <a:ext uri="{FF2B5EF4-FFF2-40B4-BE49-F238E27FC236}">
                <a16:creationId xmlns:a16="http://schemas.microsoft.com/office/drawing/2014/main" id="{80F1D4EF-DD81-5418-A3D4-691D191E52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68148" y="2818075"/>
            <a:ext cx="5508450" cy="4012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EF587914-CFF9-4D9B-B45C-E2B343D24680" descr="IMG_5191.jpg">
            <a:extLst>
              <a:ext uri="{FF2B5EF4-FFF2-40B4-BE49-F238E27FC236}">
                <a16:creationId xmlns:a16="http://schemas.microsoft.com/office/drawing/2014/main" id="{2C84744F-B859-426E-ED12-4BFE135B93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4382" y="6991346"/>
            <a:ext cx="5005024" cy="4948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86F1AE2B-9FC0-453E-8473-A005961759E6" descr="IMG_5189.jpg">
            <a:extLst>
              <a:ext uri="{FF2B5EF4-FFF2-40B4-BE49-F238E27FC236}">
                <a16:creationId xmlns:a16="http://schemas.microsoft.com/office/drawing/2014/main" id="{5F8AA4F1-35B4-3BDB-4D20-F9C25F15B6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0948" y="6991346"/>
            <a:ext cx="5005024" cy="4948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E00AAB6C-F06B-4185-AF7F-9E0052855798" descr="IMG_5190.jpg">
            <a:extLst>
              <a:ext uri="{FF2B5EF4-FFF2-40B4-BE49-F238E27FC236}">
                <a16:creationId xmlns:a16="http://schemas.microsoft.com/office/drawing/2014/main" id="{BC1E291B-0AEF-5DC7-4D60-01E5756CC13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67820" y="6958717"/>
            <a:ext cx="4608780" cy="4981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993BCD43-74A7-7CFB-C3C5-DD8C6102F4BB}"/>
              </a:ext>
            </a:extLst>
          </p:cNvPr>
          <p:cNvSpPr txBox="1"/>
          <p:nvPr/>
        </p:nvSpPr>
        <p:spPr>
          <a:xfrm>
            <a:off x="5448441" y="2800448"/>
            <a:ext cx="5144562" cy="4195892"/>
          </a:xfrm>
          <a:prstGeom prst="rect">
            <a:avLst/>
          </a:prstGeom>
          <a:noFill/>
        </p:spPr>
        <p:txBody>
          <a:bodyPr wrap="square" rtlCol="0">
            <a:spAutoFit/>
          </a:bodyPr>
          <a:lstStyle/>
          <a:p>
            <a:r>
              <a:rPr lang="en-US" sz="2133" dirty="0">
                <a:latin typeface="Aptos" panose="020B0004020202020204" pitchFamily="34" charset="0"/>
                <a:ea typeface="Aptos" panose="020B0004020202020204" pitchFamily="34" charset="0"/>
                <a:cs typeface="Aptos" panose="020B0004020202020204" pitchFamily="34" charset="0"/>
              </a:rPr>
              <a:t> </a:t>
            </a:r>
          </a:p>
          <a:p>
            <a:r>
              <a:rPr lang="en-US" sz="2800" dirty="0">
                <a:latin typeface=".SFUI-Regular"/>
                <a:ea typeface="Aptos" panose="020B0004020202020204" pitchFamily="34" charset="0"/>
                <a:cs typeface="Aptos" panose="020B0004020202020204" pitchFamily="34" charset="0"/>
              </a:rPr>
              <a:t>PORTUGAL - Designated airspace, sea space and land areas with preexisting arrangements and agreements for certain types of approvals (FAA, FCC, </a:t>
            </a:r>
            <a:r>
              <a:rPr lang="en-US" sz="2800" dirty="0" err="1">
                <a:latin typeface=".SFUI-Regular"/>
                <a:ea typeface="Aptos" panose="020B0004020202020204" pitchFamily="34" charset="0"/>
                <a:cs typeface="Aptos" panose="020B0004020202020204" pitchFamily="34" charset="0"/>
              </a:rPr>
              <a:t>etc</a:t>
            </a:r>
            <a:r>
              <a:rPr lang="en-US" sz="2800" dirty="0">
                <a:latin typeface=".SFUI-Regular"/>
                <a:ea typeface="Aptos" panose="020B0004020202020204" pitchFamily="34" charset="0"/>
                <a:cs typeface="Aptos" panose="020B0004020202020204" pitchFamily="34" charset="0"/>
              </a:rPr>
              <a:t>).  Then some basic infrastructure that exists that companies can easily use for short durations</a:t>
            </a:r>
            <a:endParaRPr lang="en-US" sz="2800" dirty="0">
              <a:latin typeface="Aptos" panose="020B0004020202020204" pitchFamily="34" charset="0"/>
              <a:ea typeface="Aptos" panose="020B0004020202020204" pitchFamily="34" charset="0"/>
              <a:cs typeface="Aptos" panose="020B0004020202020204" pitchFamily="34" charset="0"/>
            </a:endParaRPr>
          </a:p>
          <a:p>
            <a:endParaRPr lang="en-US" sz="2133" dirty="0"/>
          </a:p>
        </p:txBody>
      </p:sp>
    </p:spTree>
    <p:extLst>
      <p:ext uri="{BB962C8B-B14F-4D97-AF65-F5344CB8AC3E}">
        <p14:creationId xmlns:p14="http://schemas.microsoft.com/office/powerpoint/2010/main" val="42672687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8A7A5-8A04-4E34-8EC9-59D986F665C1}"/>
              </a:ext>
            </a:extLst>
          </p:cNvPr>
          <p:cNvSpPr>
            <a:spLocks noGrp="1"/>
          </p:cNvSpPr>
          <p:nvPr>
            <p:ph type="title"/>
          </p:nvPr>
        </p:nvSpPr>
        <p:spPr>
          <a:xfrm>
            <a:off x="1117600" y="2379986"/>
            <a:ext cx="4659149" cy="8764881"/>
          </a:xfrm>
        </p:spPr>
        <p:txBody>
          <a:bodyPr>
            <a:normAutofit/>
          </a:bodyPr>
          <a:lstStyle/>
          <a:p>
            <a:pPr algn="r"/>
            <a:r>
              <a:rPr lang="en-US" dirty="0">
                <a:solidFill>
                  <a:schemeClr val="accent1"/>
                </a:solidFill>
              </a:rPr>
              <a:t>Measures of Success</a:t>
            </a:r>
          </a:p>
        </p:txBody>
      </p:sp>
      <p:sp>
        <p:nvSpPr>
          <p:cNvPr id="3" name="Content Placeholder 2">
            <a:extLst>
              <a:ext uri="{FF2B5EF4-FFF2-40B4-BE49-F238E27FC236}">
                <a16:creationId xmlns:a16="http://schemas.microsoft.com/office/drawing/2014/main" id="{294C2A6B-5E38-4E33-9CCE-425402CAF171}"/>
              </a:ext>
            </a:extLst>
          </p:cNvPr>
          <p:cNvSpPr>
            <a:spLocks noGrp="1"/>
          </p:cNvSpPr>
          <p:nvPr>
            <p:ph idx="1"/>
          </p:nvPr>
        </p:nvSpPr>
        <p:spPr>
          <a:xfrm>
            <a:off x="6820688" y="2779591"/>
            <a:ext cx="8503692" cy="8764881"/>
          </a:xfrm>
        </p:spPr>
        <p:txBody>
          <a:bodyPr anchor="ctr">
            <a:normAutofit/>
          </a:bodyPr>
          <a:lstStyle/>
          <a:p>
            <a:pPr marL="0" indent="0">
              <a:buNone/>
            </a:pPr>
            <a:r>
              <a:rPr lang="en-US" sz="3700" dirty="0"/>
              <a:t>Innovation Outcomes</a:t>
            </a:r>
          </a:p>
          <a:p>
            <a:r>
              <a:rPr lang="en-US" sz="3700" dirty="0"/>
              <a:t>Events</a:t>
            </a:r>
          </a:p>
          <a:p>
            <a:r>
              <a:rPr lang="en-US" sz="3700" dirty="0"/>
              <a:t>Experiments</a:t>
            </a:r>
          </a:p>
          <a:p>
            <a:r>
              <a:rPr lang="en-US" sz="3700" dirty="0"/>
              <a:t>Exercises</a:t>
            </a:r>
          </a:p>
          <a:p>
            <a:endParaRPr lang="en-US" sz="3700" dirty="0"/>
          </a:p>
          <a:p>
            <a:pPr marL="0" indent="0">
              <a:buNone/>
            </a:pPr>
            <a:r>
              <a:rPr lang="en-US" sz="3700" dirty="0"/>
              <a:t>Economic Development Metrics</a:t>
            </a:r>
          </a:p>
          <a:p>
            <a:r>
              <a:rPr lang="en-US" sz="3700" dirty="0"/>
              <a:t>Participants</a:t>
            </a:r>
          </a:p>
          <a:p>
            <a:r>
              <a:rPr lang="en-US" sz="3700" dirty="0"/>
              <a:t>Partnerships</a:t>
            </a:r>
          </a:p>
          <a:p>
            <a:r>
              <a:rPr lang="en-US" sz="3700" dirty="0"/>
              <a:t>Projects </a:t>
            </a:r>
          </a:p>
        </p:txBody>
      </p:sp>
      <p:sp>
        <p:nvSpPr>
          <p:cNvPr id="4" name="Title 1">
            <a:extLst>
              <a:ext uri="{FF2B5EF4-FFF2-40B4-BE49-F238E27FC236}">
                <a16:creationId xmlns:a16="http://schemas.microsoft.com/office/drawing/2014/main" id="{F453A095-58FA-2F76-2F58-FD0BC61EF2A4}"/>
              </a:ext>
            </a:extLst>
          </p:cNvPr>
          <p:cNvSpPr txBox="1">
            <a:spLocks/>
          </p:cNvSpPr>
          <p:nvPr/>
        </p:nvSpPr>
        <p:spPr>
          <a:xfrm>
            <a:off x="1117600" y="649114"/>
            <a:ext cx="14020800" cy="2356556"/>
          </a:xfrm>
          <a:prstGeom prst="rect">
            <a:avLst/>
          </a:prstGeom>
        </p:spPr>
        <p:txBody>
          <a:bodyPr vert="horz" lIns="91440" tIns="45720" rIns="91440" bIns="45720" rtlCol="0" anchor="ctr">
            <a:normAutofit/>
          </a:bodyPr>
          <a:lstStyle>
            <a:lvl1pPr algn="l" defTabSz="1625579" rtl="0" eaLnBrk="1" latinLnBrk="0" hangingPunct="1">
              <a:lnSpc>
                <a:spcPct val="90000"/>
              </a:lnSpc>
              <a:spcBef>
                <a:spcPct val="0"/>
              </a:spcBef>
              <a:buNone/>
              <a:defRPr sz="7822" kern="1200">
                <a:solidFill>
                  <a:schemeClr val="tx1"/>
                </a:solidFill>
                <a:latin typeface="+mj-lt"/>
                <a:ea typeface="+mj-ea"/>
                <a:cs typeface="+mj-cs"/>
              </a:defRPr>
            </a:lvl1pPr>
          </a:lstStyle>
          <a:p>
            <a:pPr algn="ctr"/>
            <a:r>
              <a:rPr lang="en-US" dirty="0"/>
              <a:t>Building Bridges in 2025</a:t>
            </a:r>
          </a:p>
        </p:txBody>
      </p:sp>
    </p:spTree>
    <p:extLst>
      <p:ext uri="{BB962C8B-B14F-4D97-AF65-F5344CB8AC3E}">
        <p14:creationId xmlns:p14="http://schemas.microsoft.com/office/powerpoint/2010/main" val="32441777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the world at night&#10;&#10;Description automatically generated">
            <a:extLst>
              <a:ext uri="{FF2B5EF4-FFF2-40B4-BE49-F238E27FC236}">
                <a16:creationId xmlns:a16="http://schemas.microsoft.com/office/drawing/2014/main" id="{3BB6451B-8D3E-89D3-EBA4-CB3965D0D58E}"/>
              </a:ext>
            </a:extLst>
          </p:cNvPr>
          <p:cNvPicPr>
            <a:picLocks noChangeAspect="1"/>
          </p:cNvPicPr>
          <p:nvPr/>
        </p:nvPicPr>
        <p:blipFill>
          <a:blip r:embed="rId2">
            <a:extLst>
              <a:ext uri="{28A0092B-C50C-407E-A947-70E740481C1C}">
                <a14:useLocalDpi xmlns:a14="http://schemas.microsoft.com/office/drawing/2010/main" val="0"/>
              </a:ext>
            </a:extLst>
          </a:blip>
          <a:srcRect t="10396" b="12813"/>
          <a:stretch/>
        </p:blipFill>
        <p:spPr>
          <a:xfrm>
            <a:off x="2524667" y="1204331"/>
            <a:ext cx="11206666" cy="10392937"/>
          </a:xfrm>
          <a:prstGeom prst="rect">
            <a:avLst/>
          </a:prstGeom>
        </p:spPr>
      </p:pic>
    </p:spTree>
    <p:extLst>
      <p:ext uri="{BB962C8B-B14F-4D97-AF65-F5344CB8AC3E}">
        <p14:creationId xmlns:p14="http://schemas.microsoft.com/office/powerpoint/2010/main" val="41767958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21CA6-AC98-4605-AD54-BE9955AEC432}"/>
              </a:ext>
            </a:extLst>
          </p:cNvPr>
          <p:cNvSpPr>
            <a:spLocks noGrp="1"/>
          </p:cNvSpPr>
          <p:nvPr>
            <p:ph type="title"/>
          </p:nvPr>
        </p:nvSpPr>
        <p:spPr/>
        <p:txBody>
          <a:bodyPr/>
          <a:lstStyle/>
          <a:p>
            <a:pPr algn="ctr"/>
            <a:r>
              <a:rPr lang="en-US" dirty="0"/>
              <a:t>Questions?</a:t>
            </a:r>
          </a:p>
        </p:txBody>
      </p:sp>
      <p:grpSp>
        <p:nvGrpSpPr>
          <p:cNvPr id="5" name="Group 4">
            <a:extLst>
              <a:ext uri="{FF2B5EF4-FFF2-40B4-BE49-F238E27FC236}">
                <a16:creationId xmlns:a16="http://schemas.microsoft.com/office/drawing/2014/main" id="{34915D9A-346F-4693-8E0F-7DEBE9C34E7C}"/>
              </a:ext>
            </a:extLst>
          </p:cNvPr>
          <p:cNvGrpSpPr/>
          <p:nvPr/>
        </p:nvGrpSpPr>
        <p:grpSpPr>
          <a:xfrm>
            <a:off x="1711380" y="2684206"/>
            <a:ext cx="12833240" cy="8384520"/>
            <a:chOff x="-1615207" y="0"/>
            <a:chExt cx="18265766" cy="12467155"/>
          </a:xfrm>
        </p:grpSpPr>
        <p:pic>
          <p:nvPicPr>
            <p:cNvPr id="6" name="Picture 5">
              <a:extLst>
                <a:ext uri="{FF2B5EF4-FFF2-40B4-BE49-F238E27FC236}">
                  <a16:creationId xmlns:a16="http://schemas.microsoft.com/office/drawing/2014/main" id="{A44E486A-9E98-4955-A6BC-C0F6891B11E5}"/>
                </a:ext>
              </a:extLst>
            </p:cNvPr>
            <p:cNvPicPr>
              <a:picLocks noChangeAspect="1"/>
            </p:cNvPicPr>
            <p:nvPr/>
          </p:nvPicPr>
          <p:blipFill>
            <a:blip r:embed="rId3"/>
            <a:stretch>
              <a:fillRect/>
            </a:stretch>
          </p:blipFill>
          <p:spPr>
            <a:xfrm>
              <a:off x="-1362764" y="0"/>
              <a:ext cx="17989825" cy="12324522"/>
            </a:xfrm>
            <a:prstGeom prst="rect">
              <a:avLst/>
            </a:prstGeom>
          </p:spPr>
        </p:pic>
        <p:sp>
          <p:nvSpPr>
            <p:cNvPr id="7" name="Rectangle 6">
              <a:extLst>
                <a:ext uri="{FF2B5EF4-FFF2-40B4-BE49-F238E27FC236}">
                  <a16:creationId xmlns:a16="http://schemas.microsoft.com/office/drawing/2014/main" id="{E8B90130-66E3-4F58-85CA-F20AFB37DD54}"/>
                </a:ext>
              </a:extLst>
            </p:cNvPr>
            <p:cNvSpPr/>
            <p:nvPr/>
          </p:nvSpPr>
          <p:spPr>
            <a:xfrm>
              <a:off x="1749349" y="3341707"/>
              <a:ext cx="1572466" cy="686461"/>
            </a:xfrm>
            <a:prstGeom prst="rect">
              <a:avLst/>
            </a:prstGeom>
            <a:noFill/>
          </p:spPr>
          <p:txBody>
            <a:bodyPr wrap="none" lIns="91440" tIns="45720" rIns="91440" bIns="45720">
              <a:spAutoFit/>
            </a:bodyPr>
            <a:lstStyle/>
            <a:p>
              <a:pPr algn="ctr"/>
              <a:r>
                <a:rPr lang="en-US" sz="2400" dirty="0">
                  <a:ln w="0"/>
                  <a:effectLst>
                    <a:outerShdw blurRad="38100" dist="19050" dir="2700000" algn="tl" rotWithShape="0">
                      <a:schemeClr val="dk1">
                        <a:alpha val="40000"/>
                      </a:schemeClr>
                    </a:outerShdw>
                  </a:effectLst>
                </a:rPr>
                <a:t>RDP-21</a:t>
              </a:r>
            </a:p>
          </p:txBody>
        </p:sp>
        <p:sp>
          <p:nvSpPr>
            <p:cNvPr id="8" name="Rectangle 7">
              <a:extLst>
                <a:ext uri="{FF2B5EF4-FFF2-40B4-BE49-F238E27FC236}">
                  <a16:creationId xmlns:a16="http://schemas.microsoft.com/office/drawing/2014/main" id="{6B06F8FD-101C-4882-82CF-01E6E951B0E4}"/>
                </a:ext>
              </a:extLst>
            </p:cNvPr>
            <p:cNvSpPr/>
            <p:nvPr/>
          </p:nvSpPr>
          <p:spPr>
            <a:xfrm>
              <a:off x="4848272" y="7072197"/>
              <a:ext cx="1086307" cy="686461"/>
            </a:xfrm>
            <a:prstGeom prst="rect">
              <a:avLst/>
            </a:prstGeom>
            <a:noFill/>
          </p:spPr>
          <p:txBody>
            <a:bodyPr wrap="none" lIns="91440" tIns="45720" rIns="91440" bIns="45720">
              <a:spAutoFit/>
            </a:bodyPr>
            <a:lstStyle/>
            <a:p>
              <a:pPr algn="ctr"/>
              <a:r>
                <a:rPr lang="en-US" sz="2400" dirty="0">
                  <a:ln w="0"/>
                  <a:effectLst>
                    <a:outerShdw blurRad="38100" dist="19050" dir="2700000" algn="tl" rotWithShape="0">
                      <a:schemeClr val="dk1">
                        <a:alpha val="40000"/>
                      </a:schemeClr>
                    </a:outerShdw>
                  </a:effectLst>
                </a:rPr>
                <a:t>CTM</a:t>
              </a:r>
            </a:p>
          </p:txBody>
        </p:sp>
        <p:sp>
          <p:nvSpPr>
            <p:cNvPr id="9" name="Rectangle 8">
              <a:extLst>
                <a:ext uri="{FF2B5EF4-FFF2-40B4-BE49-F238E27FC236}">
                  <a16:creationId xmlns:a16="http://schemas.microsoft.com/office/drawing/2014/main" id="{7A428A00-4F48-4E15-B1E6-5ACB2A7FEF01}"/>
                </a:ext>
              </a:extLst>
            </p:cNvPr>
            <p:cNvSpPr/>
            <p:nvPr/>
          </p:nvSpPr>
          <p:spPr>
            <a:xfrm>
              <a:off x="13697165" y="9254295"/>
              <a:ext cx="979255" cy="686461"/>
            </a:xfrm>
            <a:prstGeom prst="rect">
              <a:avLst/>
            </a:prstGeom>
            <a:noFill/>
          </p:spPr>
          <p:txBody>
            <a:bodyPr wrap="none" lIns="91440" tIns="45720" rIns="91440" bIns="45720">
              <a:spAutoFit/>
            </a:bodyPr>
            <a:lstStyle/>
            <a:p>
              <a:pPr algn="ctr"/>
              <a:r>
                <a:rPr lang="en-US" sz="2400" dirty="0">
                  <a:ln w="0"/>
                  <a:effectLst>
                    <a:outerShdw blurRad="38100" dist="19050" dir="2700000" algn="tl" rotWithShape="0">
                      <a:schemeClr val="dk1">
                        <a:alpha val="40000"/>
                      </a:schemeClr>
                    </a:outerShdw>
                  </a:effectLst>
                </a:rPr>
                <a:t>EDC</a:t>
              </a:r>
            </a:p>
          </p:txBody>
        </p:sp>
        <p:sp>
          <p:nvSpPr>
            <p:cNvPr id="10" name="Rectangle 9">
              <a:extLst>
                <a:ext uri="{FF2B5EF4-FFF2-40B4-BE49-F238E27FC236}">
                  <a16:creationId xmlns:a16="http://schemas.microsoft.com/office/drawing/2014/main" id="{AF3DA40B-422C-4E5C-909E-6CE60FECB65A}"/>
                </a:ext>
              </a:extLst>
            </p:cNvPr>
            <p:cNvSpPr/>
            <p:nvPr/>
          </p:nvSpPr>
          <p:spPr>
            <a:xfrm>
              <a:off x="11503730" y="6348922"/>
              <a:ext cx="1495805" cy="1235631"/>
            </a:xfrm>
            <a:prstGeom prst="rect">
              <a:avLst/>
            </a:prstGeom>
            <a:noFill/>
          </p:spPr>
          <p:txBody>
            <a:bodyPr wrap="none" lIns="91440" tIns="45720" rIns="91440" bIns="45720">
              <a:spAutoFit/>
            </a:bodyPr>
            <a:lstStyle/>
            <a:p>
              <a:pPr algn="ctr"/>
              <a:r>
                <a:rPr lang="en-US" sz="2400" dirty="0">
                  <a:ln w="0"/>
                  <a:effectLst>
                    <a:outerShdw blurRad="38100" dist="19050" dir="2700000" algn="tl" rotWithShape="0">
                      <a:schemeClr val="dk1">
                        <a:alpha val="40000"/>
                      </a:schemeClr>
                    </a:outerShdw>
                  </a:effectLst>
                </a:rPr>
                <a:t>Matter</a:t>
              </a:r>
            </a:p>
            <a:p>
              <a:pPr algn="ctr"/>
              <a:r>
                <a:rPr lang="en-US" sz="2400" dirty="0">
                  <a:ln w="0"/>
                  <a:effectLst>
                    <a:outerShdw blurRad="38100" dist="19050" dir="2700000" algn="tl" rotWithShape="0">
                      <a:schemeClr val="dk1">
                        <a:alpha val="40000"/>
                      </a:schemeClr>
                    </a:outerShdw>
                  </a:effectLst>
                </a:rPr>
                <a:t>Labs</a:t>
              </a:r>
            </a:p>
          </p:txBody>
        </p:sp>
        <p:sp>
          <p:nvSpPr>
            <p:cNvPr id="11" name="Rectangle 10">
              <a:extLst>
                <a:ext uri="{FF2B5EF4-FFF2-40B4-BE49-F238E27FC236}">
                  <a16:creationId xmlns:a16="http://schemas.microsoft.com/office/drawing/2014/main" id="{0CE1BA94-4965-47A1-978B-F894C6C1B53D}"/>
                </a:ext>
              </a:extLst>
            </p:cNvPr>
            <p:cNvSpPr/>
            <p:nvPr/>
          </p:nvSpPr>
          <p:spPr>
            <a:xfrm>
              <a:off x="8008195" y="3803375"/>
              <a:ext cx="2336794" cy="1235631"/>
            </a:xfrm>
            <a:prstGeom prst="rect">
              <a:avLst/>
            </a:prstGeom>
            <a:noFill/>
          </p:spPr>
          <p:txBody>
            <a:bodyPr wrap="none" lIns="91440" tIns="45720" rIns="91440" bIns="45720">
              <a:spAutoFit/>
            </a:bodyPr>
            <a:lstStyle/>
            <a:p>
              <a:pPr algn="ctr"/>
              <a:r>
                <a:rPr lang="en-US" sz="2400" dirty="0">
                  <a:ln w="0"/>
                  <a:effectLst>
                    <a:outerShdw blurRad="38100" dist="19050" dir="2700000" algn="tl" rotWithShape="0">
                      <a:schemeClr val="dk1">
                        <a:alpha val="40000"/>
                      </a:schemeClr>
                    </a:outerShdw>
                  </a:effectLst>
                </a:rPr>
                <a:t>Tech</a:t>
              </a:r>
            </a:p>
            <a:p>
              <a:pPr algn="ctr"/>
              <a:r>
                <a:rPr lang="en-US" sz="2400" dirty="0">
                  <a:ln w="0"/>
                  <a:effectLst>
                    <a:outerShdw blurRad="38100" dist="19050" dir="2700000" algn="tl" rotWithShape="0">
                      <a:schemeClr val="dk1">
                        <a:alpha val="40000"/>
                      </a:schemeClr>
                    </a:outerShdw>
                  </a:effectLst>
                </a:rPr>
                <a:t>Consortium</a:t>
              </a:r>
            </a:p>
          </p:txBody>
        </p:sp>
        <p:sp>
          <p:nvSpPr>
            <p:cNvPr id="12" name="Rectangle 11">
              <a:extLst>
                <a:ext uri="{FF2B5EF4-FFF2-40B4-BE49-F238E27FC236}">
                  <a16:creationId xmlns:a16="http://schemas.microsoft.com/office/drawing/2014/main" id="{1B964C1A-5D22-42C7-BC5A-C46B8AA286DE}"/>
                </a:ext>
              </a:extLst>
            </p:cNvPr>
            <p:cNvSpPr/>
            <p:nvPr/>
          </p:nvSpPr>
          <p:spPr>
            <a:xfrm>
              <a:off x="7508451" y="11094232"/>
              <a:ext cx="3567024" cy="1372923"/>
            </a:xfrm>
            <a:prstGeom prst="rect">
              <a:avLst/>
            </a:prstGeom>
            <a:noFill/>
          </p:spPr>
          <p:txBody>
            <a:bodyPr wrap="none" lIns="91440" tIns="45720" rIns="91440" bIns="45720">
              <a:spAutoFit/>
            </a:bodyPr>
            <a:lstStyle/>
            <a:p>
              <a:pPr algn="ctr"/>
              <a:r>
                <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NAVSEA</a:t>
              </a:r>
            </a:p>
          </p:txBody>
        </p:sp>
        <p:sp>
          <p:nvSpPr>
            <p:cNvPr id="13" name="Rectangle 12">
              <a:extLst>
                <a:ext uri="{FF2B5EF4-FFF2-40B4-BE49-F238E27FC236}">
                  <a16:creationId xmlns:a16="http://schemas.microsoft.com/office/drawing/2014/main" id="{B12AA155-84A4-4D66-BBAE-3374296ECE11}"/>
                </a:ext>
              </a:extLst>
            </p:cNvPr>
            <p:cNvSpPr/>
            <p:nvPr/>
          </p:nvSpPr>
          <p:spPr>
            <a:xfrm>
              <a:off x="13246348" y="0"/>
              <a:ext cx="3404211" cy="1372923"/>
            </a:xfrm>
            <a:prstGeom prst="rect">
              <a:avLst/>
            </a:prstGeom>
            <a:noFill/>
          </p:spPr>
          <p:txBody>
            <a:bodyPr wrap="none" lIns="91440" tIns="45720" rIns="91440" bIns="45720">
              <a:spAutoFit/>
            </a:bodyPr>
            <a:lstStyle/>
            <a:p>
              <a:pPr algn="ctr"/>
              <a:r>
                <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NAVAIR</a:t>
              </a:r>
            </a:p>
          </p:txBody>
        </p:sp>
        <p:sp>
          <p:nvSpPr>
            <p:cNvPr id="14" name="Rectangle 13">
              <a:extLst>
                <a:ext uri="{FF2B5EF4-FFF2-40B4-BE49-F238E27FC236}">
                  <a16:creationId xmlns:a16="http://schemas.microsoft.com/office/drawing/2014/main" id="{05190EAC-0E34-405F-AD6E-6C94BED44E11}"/>
                </a:ext>
              </a:extLst>
            </p:cNvPr>
            <p:cNvSpPr/>
            <p:nvPr/>
          </p:nvSpPr>
          <p:spPr>
            <a:xfrm>
              <a:off x="-1588181" y="6835652"/>
              <a:ext cx="1885863" cy="961046"/>
            </a:xfrm>
            <a:prstGeom prst="rect">
              <a:avLst/>
            </a:prstGeom>
            <a:noFill/>
          </p:spPr>
          <p:txBody>
            <a:bodyPr wrap="none" lIns="91440" tIns="45720" rIns="91440" bIns="45720">
              <a:spAutoFit/>
            </a:bodyPr>
            <a:lstStyle/>
            <a:p>
              <a:pPr algn="ctr"/>
              <a:r>
                <a:rPr lang="en-US" sz="36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Police</a:t>
              </a:r>
            </a:p>
          </p:txBody>
        </p:sp>
        <p:sp>
          <p:nvSpPr>
            <p:cNvPr id="15" name="Rectangle 14">
              <a:extLst>
                <a:ext uri="{FF2B5EF4-FFF2-40B4-BE49-F238E27FC236}">
                  <a16:creationId xmlns:a16="http://schemas.microsoft.com/office/drawing/2014/main" id="{9A44234B-C331-42CB-90B4-86225A98B1D2}"/>
                </a:ext>
              </a:extLst>
            </p:cNvPr>
            <p:cNvSpPr/>
            <p:nvPr/>
          </p:nvSpPr>
          <p:spPr>
            <a:xfrm>
              <a:off x="-1345814" y="10994838"/>
              <a:ext cx="2691627" cy="1372923"/>
            </a:xfrm>
            <a:prstGeom prst="rect">
              <a:avLst/>
            </a:prstGeom>
            <a:noFill/>
          </p:spPr>
          <p:txBody>
            <a:bodyPr wrap="none" lIns="91440" tIns="45720" rIns="91440" bIns="45720">
              <a:spAutoFit/>
            </a:bodyPr>
            <a:lstStyle/>
            <a:p>
              <a:pPr algn="ctr"/>
              <a:r>
                <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EXWC</a:t>
              </a:r>
            </a:p>
          </p:txBody>
        </p:sp>
        <p:sp>
          <p:nvSpPr>
            <p:cNvPr id="16" name="Rectangle 15">
              <a:extLst>
                <a:ext uri="{FF2B5EF4-FFF2-40B4-BE49-F238E27FC236}">
                  <a16:creationId xmlns:a16="http://schemas.microsoft.com/office/drawing/2014/main" id="{64ED3697-0614-465B-99D9-34A34FE55FC0}"/>
                </a:ext>
              </a:extLst>
            </p:cNvPr>
            <p:cNvSpPr/>
            <p:nvPr/>
          </p:nvSpPr>
          <p:spPr>
            <a:xfrm>
              <a:off x="-1615207" y="8017565"/>
              <a:ext cx="2067568" cy="961046"/>
            </a:xfrm>
            <a:prstGeom prst="rect">
              <a:avLst/>
            </a:prstGeom>
            <a:noFill/>
          </p:spPr>
          <p:txBody>
            <a:bodyPr wrap="none" lIns="91440" tIns="45720" rIns="91440" bIns="45720">
              <a:spAutoFit/>
            </a:bodyPr>
            <a:lstStyle/>
            <a:p>
              <a:pPr algn="ctr"/>
              <a:r>
                <a:rPr lang="en-US" sz="36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Sheriff</a:t>
              </a:r>
            </a:p>
          </p:txBody>
        </p:sp>
        <p:sp>
          <p:nvSpPr>
            <p:cNvPr id="17" name="Rectangle 16">
              <a:extLst>
                <a:ext uri="{FF2B5EF4-FFF2-40B4-BE49-F238E27FC236}">
                  <a16:creationId xmlns:a16="http://schemas.microsoft.com/office/drawing/2014/main" id="{A07813ED-67C1-4DCD-BE8C-B50E88396D20}"/>
                </a:ext>
              </a:extLst>
            </p:cNvPr>
            <p:cNvSpPr/>
            <p:nvPr/>
          </p:nvSpPr>
          <p:spPr>
            <a:xfrm>
              <a:off x="3117191" y="11371230"/>
              <a:ext cx="1428725" cy="961046"/>
            </a:xfrm>
            <a:prstGeom prst="rect">
              <a:avLst/>
            </a:prstGeom>
            <a:noFill/>
          </p:spPr>
          <p:txBody>
            <a:bodyPr wrap="none" lIns="91440" tIns="45720" rIns="91440" bIns="45720">
              <a:spAutoFit/>
            </a:bodyPr>
            <a:lstStyle/>
            <a:p>
              <a:pPr algn="ctr"/>
              <a:r>
                <a:rPr lang="en-US" sz="36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FIRE</a:t>
              </a:r>
            </a:p>
          </p:txBody>
        </p:sp>
        <p:sp>
          <p:nvSpPr>
            <p:cNvPr id="18" name="Rectangle 17">
              <a:extLst>
                <a:ext uri="{FF2B5EF4-FFF2-40B4-BE49-F238E27FC236}">
                  <a16:creationId xmlns:a16="http://schemas.microsoft.com/office/drawing/2014/main" id="{7FE5FE59-C9F1-4191-B34B-7FF2D77F3C6B}"/>
                </a:ext>
              </a:extLst>
            </p:cNvPr>
            <p:cNvSpPr/>
            <p:nvPr/>
          </p:nvSpPr>
          <p:spPr>
            <a:xfrm>
              <a:off x="15411063" y="3618709"/>
              <a:ext cx="1107023" cy="961046"/>
            </a:xfrm>
            <a:prstGeom prst="rect">
              <a:avLst/>
            </a:prstGeom>
            <a:noFill/>
          </p:spPr>
          <p:txBody>
            <a:bodyPr wrap="none" lIns="91440" tIns="45720" rIns="91440" bIns="45720">
              <a:spAutoFit/>
            </a:bodyPr>
            <a:lstStyle/>
            <a:p>
              <a:pPr algn="ctr"/>
              <a:r>
                <a:rPr lang="en-US" sz="36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FBI</a:t>
              </a:r>
            </a:p>
          </p:txBody>
        </p:sp>
        <p:sp>
          <p:nvSpPr>
            <p:cNvPr id="19" name="Rectangle 18">
              <a:extLst>
                <a:ext uri="{FF2B5EF4-FFF2-40B4-BE49-F238E27FC236}">
                  <a16:creationId xmlns:a16="http://schemas.microsoft.com/office/drawing/2014/main" id="{A7774A64-ACE0-4983-A785-5C96EAC66000}"/>
                </a:ext>
              </a:extLst>
            </p:cNvPr>
            <p:cNvSpPr/>
            <p:nvPr/>
          </p:nvSpPr>
          <p:spPr>
            <a:xfrm>
              <a:off x="15412197" y="6637249"/>
              <a:ext cx="1104743" cy="961046"/>
            </a:xfrm>
            <a:prstGeom prst="rect">
              <a:avLst/>
            </a:prstGeom>
            <a:noFill/>
          </p:spPr>
          <p:txBody>
            <a:bodyPr wrap="none" lIns="91440" tIns="45720" rIns="91440" bIns="45720">
              <a:spAutoFit/>
            </a:bodyPr>
            <a:lstStyle/>
            <a:p>
              <a:pPr algn="ctr"/>
              <a:r>
                <a:rPr lang="en-US" sz="36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ICE</a:t>
              </a:r>
            </a:p>
          </p:txBody>
        </p:sp>
        <p:sp>
          <p:nvSpPr>
            <p:cNvPr id="20" name="Rectangle 19">
              <a:extLst>
                <a:ext uri="{FF2B5EF4-FFF2-40B4-BE49-F238E27FC236}">
                  <a16:creationId xmlns:a16="http://schemas.microsoft.com/office/drawing/2014/main" id="{71BA9FFA-C3DE-4320-84DE-65242A309B70}"/>
                </a:ext>
              </a:extLst>
            </p:cNvPr>
            <p:cNvSpPr/>
            <p:nvPr/>
          </p:nvSpPr>
          <p:spPr>
            <a:xfrm>
              <a:off x="-1582196" y="138500"/>
              <a:ext cx="1763844" cy="961046"/>
            </a:xfrm>
            <a:prstGeom prst="rect">
              <a:avLst/>
            </a:prstGeom>
            <a:noFill/>
          </p:spPr>
          <p:txBody>
            <a:bodyPr wrap="none" lIns="91440" tIns="45720" rIns="91440" bIns="45720">
              <a:spAutoFit/>
            </a:bodyPr>
            <a:lstStyle/>
            <a:p>
              <a:pPr algn="ctr"/>
              <a:r>
                <a:rPr lang="en-US" sz="36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USCG</a:t>
              </a:r>
            </a:p>
          </p:txBody>
        </p:sp>
        <p:sp>
          <p:nvSpPr>
            <p:cNvPr id="21" name="Rectangle 20">
              <a:extLst>
                <a:ext uri="{FF2B5EF4-FFF2-40B4-BE49-F238E27FC236}">
                  <a16:creationId xmlns:a16="http://schemas.microsoft.com/office/drawing/2014/main" id="{9617B497-91C1-447E-B5EA-5312D7091EC1}"/>
                </a:ext>
              </a:extLst>
            </p:cNvPr>
            <p:cNvSpPr/>
            <p:nvPr/>
          </p:nvSpPr>
          <p:spPr>
            <a:xfrm>
              <a:off x="5135353" y="2096870"/>
              <a:ext cx="1837129" cy="961046"/>
            </a:xfrm>
            <a:prstGeom prst="rect">
              <a:avLst/>
            </a:prstGeom>
            <a:noFill/>
          </p:spPr>
          <p:txBody>
            <a:bodyPr wrap="none" lIns="91440" tIns="45720" rIns="91440" bIns="45720">
              <a:spAutoFit/>
            </a:bodyPr>
            <a:lstStyle/>
            <a:p>
              <a:pPr algn="ctr"/>
              <a:r>
                <a:rPr lang="en-US" sz="36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Cyber</a:t>
              </a:r>
            </a:p>
          </p:txBody>
        </p:sp>
        <p:sp>
          <p:nvSpPr>
            <p:cNvPr id="22" name="Rectangle 21">
              <a:extLst>
                <a:ext uri="{FF2B5EF4-FFF2-40B4-BE49-F238E27FC236}">
                  <a16:creationId xmlns:a16="http://schemas.microsoft.com/office/drawing/2014/main" id="{F37FA9B9-65D3-4557-BC6B-5CC242E89A79}"/>
                </a:ext>
              </a:extLst>
            </p:cNvPr>
            <p:cNvSpPr/>
            <p:nvPr/>
          </p:nvSpPr>
          <p:spPr>
            <a:xfrm>
              <a:off x="10945376" y="1819870"/>
              <a:ext cx="837797" cy="961046"/>
            </a:xfrm>
            <a:prstGeom prst="rect">
              <a:avLst/>
            </a:prstGeom>
            <a:noFill/>
          </p:spPr>
          <p:txBody>
            <a:bodyPr wrap="none" lIns="91440" tIns="45720" rIns="91440" bIns="45720">
              <a:spAutoFit/>
            </a:bodyPr>
            <a:lstStyle/>
            <a:p>
              <a:pPr algn="ctr"/>
              <a:r>
                <a:rPr lang="en-US" sz="36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AI</a:t>
              </a:r>
            </a:p>
          </p:txBody>
        </p:sp>
        <p:sp>
          <p:nvSpPr>
            <p:cNvPr id="23" name="Rectangle 22">
              <a:extLst>
                <a:ext uri="{FF2B5EF4-FFF2-40B4-BE49-F238E27FC236}">
                  <a16:creationId xmlns:a16="http://schemas.microsoft.com/office/drawing/2014/main" id="{0FAC7144-34B8-4EC6-A9E6-86659537471A}"/>
                </a:ext>
              </a:extLst>
            </p:cNvPr>
            <p:cNvSpPr/>
            <p:nvPr/>
          </p:nvSpPr>
          <p:spPr>
            <a:xfrm>
              <a:off x="8677839" y="9710818"/>
              <a:ext cx="997507" cy="961046"/>
            </a:xfrm>
            <a:prstGeom prst="rect">
              <a:avLst/>
            </a:prstGeom>
            <a:noFill/>
          </p:spPr>
          <p:txBody>
            <a:bodyPr wrap="none" lIns="91440" tIns="45720" rIns="91440" bIns="45720">
              <a:spAutoFit/>
            </a:bodyPr>
            <a:lstStyle/>
            <a:p>
              <a:pPr algn="ctr"/>
              <a:r>
                <a:rPr lang="en-US" sz="36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DE</a:t>
              </a:r>
            </a:p>
          </p:txBody>
        </p:sp>
        <p:sp>
          <p:nvSpPr>
            <p:cNvPr id="24" name="Rectangle 23">
              <a:extLst>
                <a:ext uri="{FF2B5EF4-FFF2-40B4-BE49-F238E27FC236}">
                  <a16:creationId xmlns:a16="http://schemas.microsoft.com/office/drawing/2014/main" id="{A6B147A4-EA45-41E8-8CA3-68F5262BD2D5}"/>
                </a:ext>
              </a:extLst>
            </p:cNvPr>
            <p:cNvSpPr/>
            <p:nvPr/>
          </p:nvSpPr>
          <p:spPr>
            <a:xfrm>
              <a:off x="7822234" y="423687"/>
              <a:ext cx="1383733" cy="961046"/>
            </a:xfrm>
            <a:prstGeom prst="rect">
              <a:avLst/>
            </a:prstGeom>
            <a:noFill/>
          </p:spPr>
          <p:txBody>
            <a:bodyPr wrap="none" lIns="91440" tIns="45720" rIns="91440" bIns="45720">
              <a:spAutoFit/>
            </a:bodyPr>
            <a:lstStyle/>
            <a:p>
              <a:pPr algn="ctr"/>
              <a:r>
                <a:rPr lang="en-US" sz="36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UAS</a:t>
              </a:r>
            </a:p>
          </p:txBody>
        </p:sp>
        <p:sp>
          <p:nvSpPr>
            <p:cNvPr id="25" name="Rectangle 24">
              <a:extLst>
                <a:ext uri="{FF2B5EF4-FFF2-40B4-BE49-F238E27FC236}">
                  <a16:creationId xmlns:a16="http://schemas.microsoft.com/office/drawing/2014/main" id="{F7F87A12-C32B-4FB8-868C-E069C88A500A}"/>
                </a:ext>
              </a:extLst>
            </p:cNvPr>
            <p:cNvSpPr/>
            <p:nvPr/>
          </p:nvSpPr>
          <p:spPr>
            <a:xfrm>
              <a:off x="10609984" y="9597526"/>
              <a:ext cx="1508582" cy="961046"/>
            </a:xfrm>
            <a:prstGeom prst="rect">
              <a:avLst/>
            </a:prstGeom>
            <a:noFill/>
          </p:spPr>
          <p:txBody>
            <a:bodyPr wrap="none" lIns="91440" tIns="45720" rIns="91440" bIns="45720">
              <a:spAutoFit/>
            </a:bodyPr>
            <a:lstStyle/>
            <a:p>
              <a:pPr algn="ctr"/>
              <a:r>
                <a:rPr lang="en-US" sz="36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UUV</a:t>
              </a:r>
            </a:p>
          </p:txBody>
        </p:sp>
        <p:sp>
          <p:nvSpPr>
            <p:cNvPr id="26" name="Rectangle 25">
              <a:extLst>
                <a:ext uri="{FF2B5EF4-FFF2-40B4-BE49-F238E27FC236}">
                  <a16:creationId xmlns:a16="http://schemas.microsoft.com/office/drawing/2014/main" id="{40CAE7A9-CF00-4E26-9F0B-F092C9DA0755}"/>
                </a:ext>
              </a:extLst>
            </p:cNvPr>
            <p:cNvSpPr/>
            <p:nvPr/>
          </p:nvSpPr>
          <p:spPr>
            <a:xfrm>
              <a:off x="1719028" y="292243"/>
              <a:ext cx="1310085" cy="961046"/>
            </a:xfrm>
            <a:prstGeom prst="rect">
              <a:avLst/>
            </a:prstGeom>
            <a:noFill/>
          </p:spPr>
          <p:txBody>
            <a:bodyPr wrap="none" lIns="91440" tIns="45720" rIns="91440" bIns="45720">
              <a:spAutoFit/>
            </a:bodyPr>
            <a:lstStyle/>
            <a:p>
              <a:pPr algn="ctr"/>
              <a:r>
                <a:rPr lang="en-US" sz="36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E/O</a:t>
              </a:r>
            </a:p>
          </p:txBody>
        </p:sp>
        <p:sp>
          <p:nvSpPr>
            <p:cNvPr id="27" name="Rectangle 26">
              <a:extLst>
                <a:ext uri="{FF2B5EF4-FFF2-40B4-BE49-F238E27FC236}">
                  <a16:creationId xmlns:a16="http://schemas.microsoft.com/office/drawing/2014/main" id="{2D113C2D-723C-45A9-ADED-E0D07DC8F13A}"/>
                </a:ext>
              </a:extLst>
            </p:cNvPr>
            <p:cNvSpPr/>
            <p:nvPr/>
          </p:nvSpPr>
          <p:spPr>
            <a:xfrm>
              <a:off x="13697165" y="2028446"/>
              <a:ext cx="1662907" cy="686461"/>
            </a:xfrm>
            <a:prstGeom prst="rect">
              <a:avLst/>
            </a:prstGeom>
            <a:noFill/>
          </p:spPr>
          <p:txBody>
            <a:bodyPr wrap="none" lIns="91440" tIns="45720" rIns="91440" bIns="45720">
              <a:spAutoFit/>
            </a:bodyPr>
            <a:lstStyle/>
            <a:p>
              <a:pPr algn="ctr"/>
              <a:r>
                <a:rPr lang="en-US" sz="2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Sensors</a:t>
              </a:r>
            </a:p>
          </p:txBody>
        </p:sp>
      </p:grpSp>
    </p:spTree>
    <p:extLst>
      <p:ext uri="{BB962C8B-B14F-4D97-AF65-F5344CB8AC3E}">
        <p14:creationId xmlns:p14="http://schemas.microsoft.com/office/powerpoint/2010/main" val="9027855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91881-DEF4-BFC8-60CF-DC29CF42AAFC}"/>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B214F3EC-48B4-64E4-580D-B4668DED1CF3}"/>
              </a:ext>
            </a:extLst>
          </p:cNvPr>
          <p:cNvSpPr>
            <a:spLocks noGrp="1"/>
          </p:cNvSpPr>
          <p:nvPr>
            <p:ph idx="1"/>
          </p:nvPr>
        </p:nvSpPr>
        <p:spPr/>
        <p:txBody>
          <a:bodyPr>
            <a:normAutofit lnSpcReduction="10000"/>
          </a:bodyPr>
          <a:lstStyle/>
          <a:p>
            <a:r>
              <a:rPr lang="en-US" dirty="0" err="1"/>
              <a:t>Fathomwerx</a:t>
            </a:r>
            <a:endParaRPr lang="en-US" dirty="0"/>
          </a:p>
          <a:p>
            <a:r>
              <a:rPr lang="en-US" dirty="0" err="1"/>
              <a:t>Fathomwerx</a:t>
            </a:r>
            <a:r>
              <a:rPr lang="en-US" dirty="0"/>
              <a:t> and Academia</a:t>
            </a:r>
          </a:p>
          <a:p>
            <a:r>
              <a:rPr lang="en-US" dirty="0"/>
              <a:t>the Institute for Technology and Collaboration</a:t>
            </a:r>
          </a:p>
          <a:p>
            <a:r>
              <a:rPr lang="en-US" dirty="0"/>
              <a:t>the Navy as catalyst for economic competition</a:t>
            </a:r>
          </a:p>
          <a:p>
            <a:pPr lvl="1"/>
            <a:r>
              <a:rPr lang="en-US" dirty="0"/>
              <a:t>Grey Flag</a:t>
            </a:r>
          </a:p>
          <a:p>
            <a:pPr lvl="1"/>
            <a:r>
              <a:rPr lang="en-US" dirty="0"/>
              <a:t>Autonomous Proving Ground (APG)</a:t>
            </a:r>
          </a:p>
          <a:p>
            <a:pPr lvl="1"/>
            <a:r>
              <a:rPr lang="en-US" dirty="0"/>
              <a:t>Advanced Naval Technology Exercises (ANTX) - Coastal Trident</a:t>
            </a:r>
          </a:p>
          <a:p>
            <a:pPr lvl="1"/>
            <a:r>
              <a:rPr lang="en-US" dirty="0"/>
              <a:t>Technology Free Zone (Portugal REPMUS)</a:t>
            </a:r>
          </a:p>
          <a:p>
            <a:r>
              <a:rPr lang="en-US" dirty="0"/>
              <a:t>Conclusion</a:t>
            </a:r>
          </a:p>
        </p:txBody>
      </p:sp>
      <p:pic>
        <p:nvPicPr>
          <p:cNvPr id="4" name="Picture 2" descr="FATHOMWERX Officially Announced as Tech Bridge for NavalX | Business Wire">
            <a:extLst>
              <a:ext uri="{FF2B5EF4-FFF2-40B4-BE49-F238E27FC236}">
                <a16:creationId xmlns:a16="http://schemas.microsoft.com/office/drawing/2014/main" id="{6AE121E2-B967-4667-E74D-1991EC693F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28000" y="0"/>
            <a:ext cx="8123678" cy="4244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00538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1DB5D9-6E2F-5F00-4F38-95584AC15B9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4689BF7-8C0D-2303-B279-C7A53BEA3102}"/>
              </a:ext>
            </a:extLst>
          </p:cNvPr>
          <p:cNvSpPr>
            <a:spLocks noGrp="1"/>
          </p:cNvSpPr>
          <p:nvPr>
            <p:ph type="title"/>
          </p:nvPr>
        </p:nvSpPr>
        <p:spPr>
          <a:xfrm>
            <a:off x="6620573" y="1118698"/>
            <a:ext cx="8781988" cy="2286507"/>
          </a:xfrm>
        </p:spPr>
        <p:txBody>
          <a:bodyPr anchor="b">
            <a:normAutofit/>
          </a:bodyPr>
          <a:lstStyle/>
          <a:p>
            <a:r>
              <a:rPr lang="en-US" b="1" dirty="0"/>
              <a:t>Ventura County Vision</a:t>
            </a:r>
          </a:p>
        </p:txBody>
      </p:sp>
      <p:pic>
        <p:nvPicPr>
          <p:cNvPr id="6" name="Picture 52" descr="Picture8">
            <a:extLst>
              <a:ext uri="{FF2B5EF4-FFF2-40B4-BE49-F238E27FC236}">
                <a16:creationId xmlns:a16="http://schemas.microsoft.com/office/drawing/2014/main" id="{4957C955-23A5-7E85-E8B1-0B9BDE06101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3149" r="21999" b="1"/>
          <a:stretch/>
        </p:blipFill>
        <p:spPr bwMode="auto">
          <a:xfrm>
            <a:off x="20" y="10"/>
            <a:ext cx="6180768" cy="12191990"/>
          </a:xfrm>
          <a:prstGeom prst="rect">
            <a:avLst/>
          </a:prstGeom>
          <a:noFill/>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1">
            <a:extLst>
              <a:ext uri="{FF2B5EF4-FFF2-40B4-BE49-F238E27FC236}">
                <a16:creationId xmlns:a16="http://schemas.microsoft.com/office/drawing/2014/main" id="{CD639FB5-825D-EAD1-12E8-B8336CD45105}"/>
              </a:ext>
            </a:extLst>
          </p:cNvPr>
          <p:cNvSpPr>
            <a:spLocks noGrp="1"/>
          </p:cNvSpPr>
          <p:nvPr>
            <p:ph sz="quarter" idx="13"/>
          </p:nvPr>
        </p:nvSpPr>
        <p:spPr>
          <a:xfrm>
            <a:off x="6620574" y="4334933"/>
            <a:ext cx="8781986" cy="6729634"/>
          </a:xfrm>
        </p:spPr>
        <p:txBody>
          <a:bodyPr>
            <a:noAutofit/>
          </a:bodyPr>
          <a:lstStyle/>
          <a:p>
            <a:pPr marL="0" indent="0">
              <a:buNone/>
            </a:pPr>
            <a:r>
              <a:rPr lang="en-US" sz="4000" dirty="0"/>
              <a:t>Recognition as a place where the innovation of new technology applications occurs, and Naval Base Ventura County is the engine that powers this regional collaboration.</a:t>
            </a:r>
          </a:p>
          <a:p>
            <a:pPr marL="0" indent="0">
              <a:buNone/>
            </a:pPr>
            <a:endParaRPr lang="en-US" sz="4000" dirty="0"/>
          </a:p>
          <a:p>
            <a:pPr marL="0" indent="0">
              <a:buNone/>
            </a:pPr>
            <a:r>
              <a:rPr lang="en-US" sz="4000" dirty="0"/>
              <a:t>Strategies:</a:t>
            </a:r>
          </a:p>
          <a:p>
            <a:r>
              <a:rPr lang="en-US" sz="4000" dirty="0"/>
              <a:t>Continuously innovate military technological capabilities</a:t>
            </a:r>
          </a:p>
          <a:p>
            <a:r>
              <a:rPr lang="en-US" sz="4000" dirty="0"/>
              <a:t>Use technology partnerships as a catalyst for economic development</a:t>
            </a:r>
          </a:p>
        </p:txBody>
      </p:sp>
    </p:spTree>
    <p:extLst>
      <p:ext uri="{BB962C8B-B14F-4D97-AF65-F5344CB8AC3E}">
        <p14:creationId xmlns:p14="http://schemas.microsoft.com/office/powerpoint/2010/main" val="30533903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146103-932A-8E17-E0F1-A6470D9816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D05FF5-35FE-76E3-1587-65634509EB4F}"/>
              </a:ext>
            </a:extLst>
          </p:cNvPr>
          <p:cNvSpPr>
            <a:spLocks noGrp="1"/>
          </p:cNvSpPr>
          <p:nvPr>
            <p:ph type="title"/>
          </p:nvPr>
        </p:nvSpPr>
        <p:spPr/>
        <p:txBody>
          <a:bodyPr/>
          <a:lstStyle/>
          <a:p>
            <a:pPr algn="ctr"/>
            <a:r>
              <a:rPr lang="en-US" b="1" dirty="0" err="1"/>
              <a:t>Fathomwerx</a:t>
            </a:r>
            <a:endParaRPr lang="en-US" b="1" dirty="0"/>
          </a:p>
        </p:txBody>
      </p:sp>
      <p:pic>
        <p:nvPicPr>
          <p:cNvPr id="1026" name="Picture 2">
            <a:extLst>
              <a:ext uri="{FF2B5EF4-FFF2-40B4-BE49-F238E27FC236}">
                <a16:creationId xmlns:a16="http://schemas.microsoft.com/office/drawing/2014/main" id="{A9D89872-875B-009B-F790-64CCAFA16F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4127" y="2379720"/>
            <a:ext cx="12623180" cy="9467385"/>
          </a:xfrm>
          <a:prstGeom prst="rect">
            <a:avLst/>
          </a:prstGeom>
          <a:noFill/>
          <a:extLst>
            <a:ext uri="{909E8E84-426E-40DD-AFC4-6F175D3DCCD1}">
              <a14:hiddenFill xmlns:a14="http://schemas.microsoft.com/office/drawing/2010/main">
                <a:solidFill>
                  <a:srgbClr val="FFFFFF"/>
                </a:solidFill>
              </a14:hiddenFill>
            </a:ext>
          </a:extLst>
        </p:spPr>
      </p:pic>
      <p:sp>
        <p:nvSpPr>
          <p:cNvPr id="6" name="Down Arrow 5">
            <a:extLst>
              <a:ext uri="{FF2B5EF4-FFF2-40B4-BE49-F238E27FC236}">
                <a16:creationId xmlns:a16="http://schemas.microsoft.com/office/drawing/2014/main" id="{1836C088-18AF-207C-8025-82DA935D14F9}"/>
              </a:ext>
            </a:extLst>
          </p:cNvPr>
          <p:cNvSpPr/>
          <p:nvPr/>
        </p:nvSpPr>
        <p:spPr>
          <a:xfrm rot="2296521">
            <a:off x="13956850" y="8748345"/>
            <a:ext cx="608920" cy="2666323"/>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wn Arrow 6">
            <a:extLst>
              <a:ext uri="{FF2B5EF4-FFF2-40B4-BE49-F238E27FC236}">
                <a16:creationId xmlns:a16="http://schemas.microsoft.com/office/drawing/2014/main" id="{7BC9DECA-C734-986D-2C9A-8495D4DD22F5}"/>
              </a:ext>
            </a:extLst>
          </p:cNvPr>
          <p:cNvSpPr/>
          <p:nvPr/>
        </p:nvSpPr>
        <p:spPr>
          <a:xfrm rot="1581378">
            <a:off x="12982269" y="4416396"/>
            <a:ext cx="484632" cy="978408"/>
          </a:xfrm>
          <a:prstGeom prst="downArrow">
            <a:avLst/>
          </a:prstGeom>
          <a:solidFill>
            <a:srgbClr val="92D05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2332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9BEFA-EA06-790D-4394-C539047144ED}"/>
              </a:ext>
            </a:extLst>
          </p:cNvPr>
          <p:cNvSpPr>
            <a:spLocks noGrp="1"/>
          </p:cNvSpPr>
          <p:nvPr>
            <p:ph type="title"/>
          </p:nvPr>
        </p:nvSpPr>
        <p:spPr/>
        <p:txBody>
          <a:bodyPr/>
          <a:lstStyle/>
          <a:p>
            <a:pPr algn="ctr"/>
            <a:r>
              <a:rPr lang="en-US" b="1" dirty="0" err="1"/>
              <a:t>Fathomwerx</a:t>
            </a:r>
            <a:endParaRPr lang="en-US" b="1" dirty="0"/>
          </a:p>
        </p:txBody>
      </p:sp>
      <p:pic>
        <p:nvPicPr>
          <p:cNvPr id="5" name="Content Placeholder 4" descr="A large room with glass doors&#10;&#10;Description automatically generated">
            <a:extLst>
              <a:ext uri="{FF2B5EF4-FFF2-40B4-BE49-F238E27FC236}">
                <a16:creationId xmlns:a16="http://schemas.microsoft.com/office/drawing/2014/main" id="{F97C5C79-212C-09F2-D4DB-979E2D650ED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9931" y="2526148"/>
            <a:ext cx="15723219" cy="9200844"/>
          </a:xfrm>
        </p:spPr>
      </p:pic>
    </p:spTree>
    <p:extLst>
      <p:ext uri="{BB962C8B-B14F-4D97-AF65-F5344CB8AC3E}">
        <p14:creationId xmlns:p14="http://schemas.microsoft.com/office/powerpoint/2010/main" val="29564853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838FA0-6ED6-5E06-3B68-0D5C009BFF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532686-139B-6479-33FC-F8F3B6604EA9}"/>
              </a:ext>
            </a:extLst>
          </p:cNvPr>
          <p:cNvSpPr>
            <a:spLocks noGrp="1"/>
          </p:cNvSpPr>
          <p:nvPr>
            <p:ph type="title"/>
          </p:nvPr>
        </p:nvSpPr>
        <p:spPr/>
        <p:txBody>
          <a:bodyPr/>
          <a:lstStyle/>
          <a:p>
            <a:pPr algn="ctr"/>
            <a:r>
              <a:rPr lang="en-US" b="1" dirty="0" err="1"/>
              <a:t>Fathomwerx</a:t>
            </a:r>
            <a:r>
              <a:rPr lang="en-US" b="1" dirty="0"/>
              <a:t> Innovation Lab</a:t>
            </a:r>
          </a:p>
        </p:txBody>
      </p:sp>
      <p:pic>
        <p:nvPicPr>
          <p:cNvPr id="7" name="Content Placeholder 6" descr="A room with couches and tables&#10;&#10;Description automatically generated">
            <a:extLst>
              <a:ext uri="{FF2B5EF4-FFF2-40B4-BE49-F238E27FC236}">
                <a16:creationId xmlns:a16="http://schemas.microsoft.com/office/drawing/2014/main" id="{9C533651-FF5A-93BE-10F5-5E85883B484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70741" y="3005670"/>
            <a:ext cx="10314517" cy="7735888"/>
          </a:xfrm>
        </p:spPr>
      </p:pic>
    </p:spTree>
    <p:extLst>
      <p:ext uri="{BB962C8B-B14F-4D97-AF65-F5344CB8AC3E}">
        <p14:creationId xmlns:p14="http://schemas.microsoft.com/office/powerpoint/2010/main" val="17399269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73C6E1-FE64-BEDE-442F-182321ECDA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71CDFB-2B54-D9AD-8E17-2B675009211A}"/>
              </a:ext>
            </a:extLst>
          </p:cNvPr>
          <p:cNvSpPr>
            <a:spLocks noGrp="1"/>
          </p:cNvSpPr>
          <p:nvPr>
            <p:ph type="title"/>
          </p:nvPr>
        </p:nvSpPr>
        <p:spPr/>
        <p:txBody>
          <a:bodyPr/>
          <a:lstStyle/>
          <a:p>
            <a:pPr algn="ctr"/>
            <a:r>
              <a:rPr lang="en-US" b="1" dirty="0" err="1"/>
              <a:t>Fathomwerx</a:t>
            </a:r>
            <a:r>
              <a:rPr lang="en-US" b="1" dirty="0"/>
              <a:t> Innovation Lab</a:t>
            </a:r>
          </a:p>
        </p:txBody>
      </p:sp>
      <p:pic>
        <p:nvPicPr>
          <p:cNvPr id="9" name="Picture 8" descr="A room with a couch and a tv&#10;&#10;Description automatically generated">
            <a:extLst>
              <a:ext uri="{FF2B5EF4-FFF2-40B4-BE49-F238E27FC236}">
                <a16:creationId xmlns:a16="http://schemas.microsoft.com/office/drawing/2014/main" id="{4B4E4E50-CD68-2F3D-BAE9-921C8DF5499D}"/>
              </a:ext>
            </a:extLst>
          </p:cNvPr>
          <p:cNvPicPr>
            <a:picLocks noChangeAspect="1"/>
          </p:cNvPicPr>
          <p:nvPr/>
        </p:nvPicPr>
        <p:blipFill>
          <a:blip r:embed="rId2">
            <a:extLst>
              <a:ext uri="{28A0092B-C50C-407E-A947-70E740481C1C}">
                <a14:useLocalDpi xmlns:a14="http://schemas.microsoft.com/office/drawing/2010/main" val="0"/>
              </a:ext>
            </a:extLst>
          </a:blip>
          <a:srcRect l="33040" r="23554" b="49271"/>
          <a:stretch/>
        </p:blipFill>
        <p:spPr>
          <a:xfrm>
            <a:off x="570073" y="3275352"/>
            <a:ext cx="15115853" cy="6942073"/>
          </a:xfrm>
          <a:prstGeom prst="rect">
            <a:avLst/>
          </a:prstGeom>
        </p:spPr>
      </p:pic>
    </p:spTree>
    <p:extLst>
      <p:ext uri="{BB962C8B-B14F-4D97-AF65-F5344CB8AC3E}">
        <p14:creationId xmlns:p14="http://schemas.microsoft.com/office/powerpoint/2010/main" val="261049908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2736</TotalTime>
  <Words>1889</Words>
  <Application>Microsoft Macintosh PowerPoint</Application>
  <PresentationFormat>Custom</PresentationFormat>
  <Paragraphs>216</Paragraphs>
  <Slides>30</Slides>
  <Notes>12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.SFUI-Regular</vt:lpstr>
      <vt:lpstr>Aptos</vt:lpstr>
      <vt:lpstr>Arial</vt:lpstr>
      <vt:lpstr>Arial Black</vt:lpstr>
      <vt:lpstr>Arial Narrow</vt:lpstr>
      <vt:lpstr>Calibri</vt:lpstr>
      <vt:lpstr>Calibri Light</vt:lpstr>
      <vt:lpstr>Wingdings</vt:lpstr>
      <vt:lpstr>Office Theme</vt:lpstr>
      <vt:lpstr>Regional Defense Partnership for the 21st Century RDP-21: A Catalyst to Partnering with the Military</vt:lpstr>
      <vt:lpstr>2025 Fathomwerx Update</vt:lpstr>
      <vt:lpstr>PowerPoint Presentation</vt:lpstr>
      <vt:lpstr>Outline</vt:lpstr>
      <vt:lpstr>Ventura County Vision</vt:lpstr>
      <vt:lpstr>Fathomwerx</vt:lpstr>
      <vt:lpstr>Fathomwerx</vt:lpstr>
      <vt:lpstr>Fathomwerx Innovation Lab</vt:lpstr>
      <vt:lpstr>Fathomwerx Innovation Lab</vt:lpstr>
      <vt:lpstr>Fathomwerx</vt:lpstr>
      <vt:lpstr>Fathomwerx</vt:lpstr>
      <vt:lpstr>Fathomwerx</vt:lpstr>
      <vt:lpstr>Fathomwerx</vt:lpstr>
      <vt:lpstr>Fathomwerx</vt:lpstr>
      <vt:lpstr>UCF and the Tech Grove</vt:lpstr>
      <vt:lpstr>UCF and the Tech Grove</vt:lpstr>
      <vt:lpstr>UCF and the Tech Grove</vt:lpstr>
      <vt:lpstr>Institute for Technology and Collaboration</vt:lpstr>
      <vt:lpstr>Institute for Technology and Collaboration</vt:lpstr>
      <vt:lpstr>Institute for Technology and Collaboration</vt:lpstr>
      <vt:lpstr>Today: Ventura Tech Bridge 2025</vt:lpstr>
      <vt:lpstr>A Bridge to Build in 2025…</vt:lpstr>
      <vt:lpstr>Autonomous Proving Grounds (APG)</vt:lpstr>
      <vt:lpstr>Autonomous Proving Grounds (APG)</vt:lpstr>
      <vt:lpstr>ANTX/Coastal Trident 2025</vt:lpstr>
      <vt:lpstr>PowerPoint Presentation</vt:lpstr>
      <vt:lpstr>PowerPoint Presentation</vt:lpstr>
      <vt:lpstr>Technology Free Zone</vt:lpstr>
      <vt:lpstr>Measures of Success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Regional Defense Partnership for the 21st Century RDP-21: A Catalyst to Partnering with the Military</dc:title>
  <dc:creator>Bill Simmons</dc:creator>
  <cp:lastModifiedBy>Miller, Jason</cp:lastModifiedBy>
  <cp:revision>22</cp:revision>
  <dcterms:created xsi:type="dcterms:W3CDTF">2019-09-30T20:44:08Z</dcterms:created>
  <dcterms:modified xsi:type="dcterms:W3CDTF">2024-12-05T13:02:02Z</dcterms:modified>
</cp:coreProperties>
</file>